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theme/themeOverride27.xml" ContentType="application/vnd.openxmlformats-officedocument.themeOverride+xml"/>
  <Override PartName="/ppt/theme/themeOverride28.xml" ContentType="application/vnd.openxmlformats-officedocument.themeOverride+xml"/>
  <Override PartName="/ppt/theme/themeOverride29.xml" ContentType="application/vnd.openxmlformats-officedocument.themeOverride+xml"/>
  <Override PartName="/ppt/theme/themeOverride30.xml" ContentType="application/vnd.openxmlformats-officedocument.themeOverride+xml"/>
  <Override PartName="/ppt/theme/themeOverride31.xml" ContentType="application/vnd.openxmlformats-officedocument.themeOverride+xml"/>
  <Override PartName="/ppt/theme/themeOverride32.xml" ContentType="application/vnd.openxmlformats-officedocument.themeOverride+xml"/>
  <Override PartName="/ppt/theme/themeOverride33.xml" ContentType="application/vnd.openxmlformats-officedocument.themeOverride+xml"/>
  <Override PartName="/ppt/theme/themeOverride34.xml" ContentType="application/vnd.openxmlformats-officedocument.themeOverride+xml"/>
  <Override PartName="/ppt/theme/themeOverride35.xml" ContentType="application/vnd.openxmlformats-officedocument.themeOverride+xml"/>
  <Override PartName="/ppt/theme/themeOverride36.xml" ContentType="application/vnd.openxmlformats-officedocument.themeOverride+xml"/>
  <Override PartName="/ppt/theme/themeOverride37.xml" ContentType="application/vnd.openxmlformats-officedocument.themeOverride+xml"/>
  <Override PartName="/ppt/theme/themeOverride38.xml" ContentType="application/vnd.openxmlformats-officedocument.themeOverride+xml"/>
  <Override PartName="/ppt/theme/themeOverride39.xml" ContentType="application/vnd.openxmlformats-officedocument.themeOverride+xml"/>
  <Override PartName="/ppt/theme/themeOverride40.xml" ContentType="application/vnd.openxmlformats-officedocument.themeOverride+xml"/>
  <Override PartName="/ppt/theme/themeOverride41.xml" ContentType="application/vnd.openxmlformats-officedocument.themeOverride+xml"/>
  <Override PartName="/ppt/theme/themeOverride42.xml" ContentType="application/vnd.openxmlformats-officedocument.themeOverride+xml"/>
  <Override PartName="/ppt/theme/themeOverride43.xml" ContentType="application/vnd.openxmlformats-officedocument.themeOverride+xml"/>
  <Override PartName="/ppt/theme/themeOverride44.xml" ContentType="application/vnd.openxmlformats-officedocument.themeOverride+xml"/>
  <Override PartName="/ppt/theme/themeOverride45.xml" ContentType="application/vnd.openxmlformats-officedocument.themeOverride+xml"/>
  <Override PartName="/ppt/theme/themeOverride46.xml" ContentType="application/vnd.openxmlformats-officedocument.themeOverride+xml"/>
  <Override PartName="/ppt/theme/themeOverride47.xml" ContentType="application/vnd.openxmlformats-officedocument.themeOverride+xml"/>
  <Override PartName="/ppt/theme/themeOverride48.xml" ContentType="application/vnd.openxmlformats-officedocument.themeOverride+xml"/>
  <Override PartName="/ppt/theme/themeOverride49.xml" ContentType="application/vnd.openxmlformats-officedocument.themeOverride+xml"/>
  <Override PartName="/ppt/theme/themeOverride50.xml" ContentType="application/vnd.openxmlformats-officedocument.themeOverride+xml"/>
  <Override PartName="/ppt/theme/themeOverride51.xml" ContentType="application/vnd.openxmlformats-officedocument.themeOverride+xml"/>
  <Override PartName="/ppt/theme/themeOverride52.xml" ContentType="application/vnd.openxmlformats-officedocument.themeOverride+xml"/>
  <Override PartName="/ppt/theme/themeOverride53.xml" ContentType="application/vnd.openxmlformats-officedocument.themeOverride+xml"/>
  <Override PartName="/ppt/theme/themeOverride54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63"/>
  </p:notesMasterIdLst>
  <p:handoutMasterIdLst>
    <p:handoutMasterId r:id="rId64"/>
  </p:handoutMasterIdLst>
  <p:sldIdLst>
    <p:sldId id="264" r:id="rId3"/>
    <p:sldId id="469" r:id="rId4"/>
    <p:sldId id="470" r:id="rId5"/>
    <p:sldId id="471" r:id="rId6"/>
    <p:sldId id="472" r:id="rId7"/>
    <p:sldId id="473" r:id="rId8"/>
    <p:sldId id="474" r:id="rId9"/>
    <p:sldId id="476" r:id="rId10"/>
    <p:sldId id="475" r:id="rId11"/>
    <p:sldId id="477" r:id="rId12"/>
    <p:sldId id="478" r:id="rId13"/>
    <p:sldId id="479" r:id="rId14"/>
    <p:sldId id="480" r:id="rId15"/>
    <p:sldId id="481" r:id="rId16"/>
    <p:sldId id="482" r:id="rId17"/>
    <p:sldId id="483" r:id="rId18"/>
    <p:sldId id="484" r:id="rId19"/>
    <p:sldId id="485" r:id="rId20"/>
    <p:sldId id="487" r:id="rId21"/>
    <p:sldId id="486" r:id="rId22"/>
    <p:sldId id="488" r:id="rId23"/>
    <p:sldId id="489" r:id="rId24"/>
    <p:sldId id="496" r:id="rId25"/>
    <p:sldId id="490" r:id="rId26"/>
    <p:sldId id="491" r:id="rId27"/>
    <p:sldId id="498" r:id="rId28"/>
    <p:sldId id="493" r:id="rId29"/>
    <p:sldId id="500" r:id="rId30"/>
    <p:sldId id="501" r:id="rId31"/>
    <p:sldId id="492" r:id="rId32"/>
    <p:sldId id="499" r:id="rId33"/>
    <p:sldId id="494" r:id="rId34"/>
    <p:sldId id="502" r:id="rId35"/>
    <p:sldId id="497" r:id="rId36"/>
    <p:sldId id="503" r:id="rId37"/>
    <p:sldId id="504" r:id="rId38"/>
    <p:sldId id="505" r:id="rId39"/>
    <p:sldId id="506" r:id="rId40"/>
    <p:sldId id="507" r:id="rId41"/>
    <p:sldId id="508" r:id="rId42"/>
    <p:sldId id="509" r:id="rId43"/>
    <p:sldId id="510" r:id="rId44"/>
    <p:sldId id="511" r:id="rId45"/>
    <p:sldId id="512" r:id="rId46"/>
    <p:sldId id="513" r:id="rId47"/>
    <p:sldId id="514" r:id="rId48"/>
    <p:sldId id="515" r:id="rId49"/>
    <p:sldId id="516" r:id="rId50"/>
    <p:sldId id="517" r:id="rId51"/>
    <p:sldId id="518" r:id="rId52"/>
    <p:sldId id="520" r:id="rId53"/>
    <p:sldId id="521" r:id="rId54"/>
    <p:sldId id="522" r:id="rId55"/>
    <p:sldId id="523" r:id="rId56"/>
    <p:sldId id="524" r:id="rId57"/>
    <p:sldId id="525" r:id="rId58"/>
    <p:sldId id="526" r:id="rId59"/>
    <p:sldId id="527" r:id="rId60"/>
    <p:sldId id="528" r:id="rId61"/>
    <p:sldId id="529" r:id="rId62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F5FA"/>
    <a:srgbClr val="FF9900"/>
    <a:srgbClr val="CBDFEB"/>
    <a:srgbClr val="FFCC00"/>
    <a:srgbClr val="8787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434" autoAdjust="0"/>
  </p:normalViewPr>
  <p:slideViewPr>
    <p:cSldViewPr showGuides="1">
      <p:cViewPr varScale="1">
        <p:scale>
          <a:sx n="65" d="100"/>
          <a:sy n="65" d="100"/>
        </p:scale>
        <p:origin x="858" y="60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viewProps" Target="view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handoutMaster" Target="handoutMasters/handoutMaster1.xml"/><Relationship Id="rId69" Type="http://schemas.microsoft.com/office/2015/10/relationships/revisionInfo" Target="revisionInfo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en-US">
                <a:solidFill>
                  <a:schemeClr val="tx2"/>
                </a:solidFill>
              </a:rPr>
              <a:t>5/17/2017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‹#›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en-US"/>
              <a:pPr/>
              <a:t>5/17/2017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40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5/17/2017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309" y="274638"/>
            <a:ext cx="8532178" cy="589756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5/17/2017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30F4-0B4E-4E4B-BC36-C30CD13F4E17}" type="datetimeFigureOut">
              <a:rPr lang="en-US"/>
              <a:t>5/17/2017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anchor="t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589" y="3124200"/>
            <a:ext cx="7008574" cy="1296987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5/17/2017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5/17/2017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5/17/2017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5/17/2017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21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5/17/2017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5/17/2017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2DD204D1-F9BD-4643-8480-6EA41EB484F1}" type="datetimeFigureOut">
              <a:rPr lang="en-US"/>
              <a:pPr/>
              <a:t>5/17/2017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3.xml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4.xml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8.xml"/><Relationship Id="rId4" Type="http://schemas.openxmlformats.org/officeDocument/2006/relationships/image" Target="../media/image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5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6.xml"/><Relationship Id="rId4" Type="http://schemas.openxmlformats.org/officeDocument/2006/relationships/image" Target="../media/image1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8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9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0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Kütle ve Enerji Denklikleri</a:t>
            </a:r>
            <a:br>
              <a:rPr lang="tr-TR" sz="4400" dirty="0"/>
            </a:br>
            <a:r>
              <a:rPr lang="tr-TR" sz="4400" dirty="0">
                <a:solidFill>
                  <a:srgbClr val="FF0000"/>
                </a:solidFill>
              </a:rPr>
              <a:t>Enerji Denkliği 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Mühendislik Mimarlık Fakültesi </a:t>
            </a:r>
          </a:p>
          <a:p>
            <a:r>
              <a:rPr lang="tr-TR" dirty="0"/>
              <a:t>Gıda Mühendisliği Bölümü</a:t>
            </a:r>
          </a:p>
          <a:p>
            <a:r>
              <a:rPr lang="tr-TR" b="1" dirty="0">
                <a:solidFill>
                  <a:srgbClr val="002060"/>
                </a:solidFill>
              </a:rPr>
              <a:t>Prof. Dr. Farhan ALFİN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107" y="296864"/>
            <a:ext cx="2143125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Enerji statik, yani durağan değildir.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rgbClr val="FF0000"/>
                </a:solidFill>
              </a:rPr>
              <a:t>Enerji, akış </a:t>
            </a:r>
            <a:r>
              <a:rPr lang="tr-TR" sz="2800" b="1" dirty="0"/>
              <a:t>(</a:t>
            </a:r>
            <a:r>
              <a:rPr lang="tr-TR" sz="2800" b="1" dirty="0" err="1"/>
              <a:t>flux</a:t>
            </a:r>
            <a:r>
              <a:rPr lang="tr-TR" sz="2800" b="1" dirty="0"/>
              <a:t>) halindedir.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Bir obje çevresinden enerji </a:t>
            </a:r>
            <a:r>
              <a:rPr lang="tr-TR" sz="2800" b="1" dirty="0" err="1"/>
              <a:t>absorplarken</a:t>
            </a:r>
            <a:r>
              <a:rPr lang="tr-TR" sz="2800" b="1" dirty="0"/>
              <a:t> ayni zamanda çevresine enerji verebilir.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Obje tarafından </a:t>
            </a:r>
            <a:r>
              <a:rPr lang="tr-TR" sz="2800" b="1" dirty="0" err="1"/>
              <a:t>absorplanan</a:t>
            </a:r>
            <a:r>
              <a:rPr lang="tr-TR" sz="2800" b="1" dirty="0"/>
              <a:t> ve yayılan enerji birbirine eşitse kararlı (</a:t>
            </a:r>
            <a:r>
              <a:rPr lang="tr-TR" sz="2800" b="1" dirty="0" err="1"/>
              <a:t>yatışkın</a:t>
            </a:r>
            <a:r>
              <a:rPr lang="tr-TR" sz="2800" b="1" dirty="0"/>
              <a:t>) konum söz konusudur.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Buna karşın, arada fark varsa </a:t>
            </a:r>
            <a:r>
              <a:rPr lang="tr-TR" sz="2800" b="1" dirty="0" err="1"/>
              <a:t>yatışkın</a:t>
            </a:r>
            <a:r>
              <a:rPr lang="tr-TR" sz="2800" b="1" dirty="0"/>
              <a:t> hal bozulur.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224735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Obje tarafından </a:t>
            </a:r>
            <a:r>
              <a:rPr lang="tr-TR" sz="2800" b="1" dirty="0" err="1"/>
              <a:t>absorplanan</a:t>
            </a:r>
            <a:r>
              <a:rPr lang="tr-TR" sz="2800" b="1" dirty="0"/>
              <a:t> enerji fazla ise, objedeki moleküler enerji yükselir.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 arada, yeni bileşikler oluşabilir ya da </a:t>
            </a:r>
            <a:r>
              <a:rPr lang="tr-TR" sz="2800" b="1" dirty="0" err="1"/>
              <a:t>absorplanan</a:t>
            </a:r>
            <a:r>
              <a:rPr lang="tr-TR" sz="2800" b="1" dirty="0"/>
              <a:t> bu </a:t>
            </a:r>
            <a:r>
              <a:rPr lang="tr-TR" sz="2800" b="1" dirty="0">
                <a:solidFill>
                  <a:srgbClr val="FF0000"/>
                </a:solidFill>
              </a:rPr>
              <a:t>enerji işe dönüşür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Bilindiği gibi, bir sistemin her noktasındaki fiziksel değişkenler zamanla değişmeksizin sabit kalıyorsa bu sistemin konumu "</a:t>
            </a:r>
            <a:r>
              <a:rPr lang="tr-TR" sz="2800" b="1" dirty="0" err="1">
                <a:solidFill>
                  <a:srgbClr val="FF0000"/>
                </a:solidFill>
              </a:rPr>
              <a:t>yatışkın</a:t>
            </a:r>
            <a:r>
              <a:rPr lang="tr-TR" sz="2800" b="1" dirty="0">
                <a:solidFill>
                  <a:srgbClr val="FF0000"/>
                </a:solidFill>
              </a:rPr>
              <a:t> konum</a:t>
            </a:r>
            <a:r>
              <a:rPr lang="tr-TR" sz="2800" b="1" dirty="0"/>
              <a:t>" veya " </a:t>
            </a:r>
            <a:r>
              <a:rPr lang="tr-TR" sz="2800" b="1" dirty="0">
                <a:solidFill>
                  <a:srgbClr val="FF0000"/>
                </a:solidFill>
              </a:rPr>
              <a:t>kararlı konum</a:t>
            </a:r>
            <a:r>
              <a:rPr lang="tr-TR" sz="2800" b="1" dirty="0"/>
              <a:t>" (</a:t>
            </a:r>
            <a:r>
              <a:rPr lang="en-US" sz="2800" b="1" dirty="0"/>
              <a:t>steady state</a:t>
            </a:r>
            <a:r>
              <a:rPr lang="tr-TR" sz="2800" b="1" dirty="0"/>
              <a:t>) olarak tanımlanır. </a:t>
            </a:r>
          </a:p>
        </p:txBody>
      </p:sp>
    </p:spTree>
    <p:extLst>
      <p:ext uri="{BB962C8B-B14F-4D97-AF65-F5344CB8AC3E}">
        <p14:creationId xmlns:p14="http://schemas.microsoft.com/office/powerpoint/2010/main" val="12030840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Buna karşın, sistemin değişkenleri zamana bağlı olarak değişmekteyse sistem "</a:t>
            </a:r>
            <a:r>
              <a:rPr lang="tr-TR" sz="2800" b="1" dirty="0" err="1">
                <a:solidFill>
                  <a:srgbClr val="FF0000"/>
                </a:solidFill>
              </a:rPr>
              <a:t>yatışkın</a:t>
            </a:r>
            <a:r>
              <a:rPr lang="tr-TR" sz="2800" b="1" dirty="0">
                <a:solidFill>
                  <a:srgbClr val="FF0000"/>
                </a:solidFill>
              </a:rPr>
              <a:t> olmayan konum</a:t>
            </a:r>
            <a:r>
              <a:rPr lang="tr-TR" sz="2800" b="1" dirty="0"/>
              <a:t>" veya "</a:t>
            </a:r>
            <a:r>
              <a:rPr lang="tr-TR" sz="2800" b="1" dirty="0">
                <a:solidFill>
                  <a:srgbClr val="FF0000"/>
                </a:solidFill>
              </a:rPr>
              <a:t>kararsız konum</a:t>
            </a:r>
            <a:r>
              <a:rPr lang="tr-TR" sz="2800" b="1" dirty="0"/>
              <a:t>" (</a:t>
            </a:r>
            <a:r>
              <a:rPr lang="en-US" sz="2800" b="1" dirty="0"/>
              <a:t>unsteady state</a:t>
            </a:r>
            <a:r>
              <a:rPr lang="tr-TR" sz="2800" b="1" dirty="0"/>
              <a:t>) altındadır denir.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Burada sözü edilen değişkenler; mekaniksel (hacim, hız vb.) veya </a:t>
            </a:r>
            <a:r>
              <a:rPr lang="tr-TR" sz="2800" b="1" dirty="0" err="1"/>
              <a:t>termodinamiksel</a:t>
            </a:r>
            <a:r>
              <a:rPr lang="tr-TR" sz="2800" b="1" dirty="0"/>
              <a:t> (viskozite, konsantrasyon, sıcaklık, basınç vb.) nitelikte olabilir. </a:t>
            </a:r>
          </a:p>
        </p:txBody>
      </p:sp>
    </p:spTree>
    <p:extLst>
      <p:ext uri="{BB962C8B-B14F-4D97-AF65-F5344CB8AC3E}">
        <p14:creationId xmlns:p14="http://schemas.microsoft.com/office/powerpoint/2010/main" val="30985684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2646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Enerji denkliği hesaplamaları, </a:t>
            </a:r>
            <a:r>
              <a:rPr lang="tr-TR" sz="2800" b="1" dirty="0">
                <a:solidFill>
                  <a:srgbClr val="FF0000"/>
                </a:solidFill>
              </a:rPr>
              <a:t>sistemdeki tüm enerjileri </a:t>
            </a:r>
            <a:r>
              <a:rPr lang="tr-TR" sz="2800" b="1" dirty="0"/>
              <a:t>kapsar.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Hesaplamalarda mekanik, elektrik ve termal enerjiler aynı birimde ifade edilir.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Mekanik enerji (sistemdeki sürtünmeyi önlemek için), elektrik ya da elektromanyetik enerji (örneğin mikrodalga) uygulanması sonucunda sistemin ısısını artar</a:t>
            </a:r>
            <a:endParaRPr lang="tr-TR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4558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Bir sistem etrafında enerji denkliği kurulurken, </a:t>
            </a:r>
            <a:r>
              <a:rPr lang="tr-TR" sz="2800" b="1" dirty="0">
                <a:solidFill>
                  <a:srgbClr val="FF0000"/>
                </a:solidFill>
              </a:rPr>
              <a:t>termodinamiğin birinci yasası </a:t>
            </a:r>
            <a:r>
              <a:rPr lang="tr-TR" sz="2800" b="1" dirty="0"/>
              <a:t>temel alınır.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Enerjinin sakınımı yasası da denen bu yasa, izole edilmiş bir sistemde enerjinin sabit olduğunu, yani enerjinin oluşmadığını ya da yok olmadığını, sadece bir enerji türünden diğerine dönüştüğünü ifade eder.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Sistemin sınırları, kütle denkliklerinde yapıldığı gibi belirlenir. </a:t>
            </a:r>
          </a:p>
        </p:txBody>
      </p:sp>
    </p:spTree>
    <p:extLst>
      <p:ext uri="{BB962C8B-B14F-4D97-AF65-F5344CB8AC3E}">
        <p14:creationId xmlns:p14="http://schemas.microsoft.com/office/powerpoint/2010/main" val="20920812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Enerji denkliği eşitliği aşağıdaki eşitlikle ifade edilir. 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tr-TR" sz="2800" b="1" dirty="0"/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dirty="0">
                <a:solidFill>
                  <a:srgbClr val="00B050"/>
                </a:solidFill>
              </a:rPr>
              <a:t>Sisteme giren enerji = Sistemden çıkan enerji + birikim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sz="2800" b="1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Yukarıda verilen eşitlikte, tüm enerji unsurları dikkate alınmalıdır.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Gıdanın </a:t>
            </a:r>
            <a:r>
              <a:rPr lang="tr-TR" sz="2800" b="1" dirty="0">
                <a:solidFill>
                  <a:srgbClr val="FF0000"/>
                </a:solidFill>
              </a:rPr>
              <a:t>ısı içeriği </a:t>
            </a:r>
            <a:r>
              <a:rPr lang="tr-TR" sz="2800" b="1" dirty="0" err="1">
                <a:solidFill>
                  <a:srgbClr val="FF0000"/>
                </a:solidFill>
              </a:rPr>
              <a:t>entalpi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olarak tanımlanır.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Eğer sistem </a:t>
            </a:r>
            <a:r>
              <a:rPr lang="tr-TR" sz="2800" b="1" dirty="0" err="1">
                <a:solidFill>
                  <a:srgbClr val="FF0000"/>
                </a:solidFill>
              </a:rPr>
              <a:t>yatışkın</a:t>
            </a:r>
            <a:r>
              <a:rPr lang="tr-TR" sz="2800" b="1" dirty="0"/>
              <a:t> durumda ise, birikim sıfırdır. </a:t>
            </a:r>
          </a:p>
        </p:txBody>
      </p:sp>
    </p:spTree>
    <p:extLst>
      <p:ext uri="{BB962C8B-B14F-4D97-AF65-F5344CB8AC3E}">
        <p14:creationId xmlns:p14="http://schemas.microsoft.com/office/powerpoint/2010/main" val="31498758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 durumda enerji denkliği aşağıdaki eşitlikte verildiği gibidir: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dirty="0">
                <a:solidFill>
                  <a:srgbClr val="00B050"/>
                </a:solidFill>
              </a:rPr>
              <a:t>Sisteme giren enerji = Sistemden çıkan enerji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tr-TR" sz="2800" b="1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Eğer sistemde iki </a:t>
            </a:r>
            <a:r>
              <a:rPr lang="tr-TR" sz="2800" b="1" dirty="0" err="1"/>
              <a:t>komponent</a:t>
            </a:r>
            <a:r>
              <a:rPr lang="tr-TR" sz="2800" b="1" dirty="0"/>
              <a:t> arasında enerji değişimi varsa, o zaman enerji denkliği aşağıdaki eşitlikle tanımlanır.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2800" b="1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2638299"/>
              </p:ext>
            </p:extLst>
          </p:nvPr>
        </p:nvGraphicFramePr>
        <p:xfrm>
          <a:off x="1341884" y="5157192"/>
          <a:ext cx="9932779" cy="1512168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4104456">
                  <a:extLst>
                    <a:ext uri="{9D8B030D-6E8A-4147-A177-3AD203B41FA5}">
                      <a16:colId xmlns:a16="http://schemas.microsoft.com/office/drawing/2014/main" val="413930393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651314746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val="1542961933"/>
                    </a:ext>
                  </a:extLst>
                </a:gridCol>
                <a:gridCol w="1219811">
                  <a:extLst>
                    <a:ext uri="{9D8B030D-6E8A-4147-A177-3AD203B41FA5}">
                      <a16:colId xmlns:a16="http://schemas.microsoft.com/office/drawing/2014/main" val="2598712185"/>
                    </a:ext>
                  </a:extLst>
                </a:gridCol>
              </a:tblGrid>
              <a:tr h="1512168">
                <a:tc>
                  <a:txBody>
                    <a:bodyPr/>
                    <a:lstStyle/>
                    <a:p>
                      <a:pPr marL="540385" algn="l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tr-TR" sz="2800" dirty="0" err="1">
                          <a:effectLst/>
                        </a:rPr>
                        <a:t>Komponent</a:t>
                      </a:r>
                      <a:r>
                        <a:rPr lang="tr-TR" sz="2800" dirty="0">
                          <a:effectLst/>
                        </a:rPr>
                        <a:t> 1 tarafından kazanılan enerji 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540385"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tr-TR" sz="2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540385" algn="l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tr-TR" sz="2800" dirty="0" err="1">
                          <a:effectLst/>
                        </a:rPr>
                        <a:t>Komponent</a:t>
                      </a:r>
                      <a:r>
                        <a:rPr lang="tr-TR" sz="2800" dirty="0">
                          <a:effectLst/>
                        </a:rPr>
                        <a:t> 2 tarafından kaybedilen enerji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81017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41970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Enerji denklikleri, gerek prosesin hangi aşamalarında enerji tasarrufu yapılabileceğini ortaya koyar gerekse de uygulanan enerji tasarrufu kriterlerini denetler.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rgbClr val="FF0000"/>
                </a:solidFill>
              </a:rPr>
              <a:t>Enerji denklikleri </a:t>
            </a:r>
            <a:r>
              <a:rPr lang="tr-TR" sz="2800" b="1" dirty="0"/>
              <a:t>yardımıyla proses sırasında </a:t>
            </a:r>
            <a:r>
              <a:rPr lang="tr-TR" sz="2800" b="1" dirty="0">
                <a:solidFill>
                  <a:srgbClr val="0070C0"/>
                </a:solidFill>
              </a:rPr>
              <a:t>oluşabilecek kütle kayıpları </a:t>
            </a:r>
            <a:r>
              <a:rPr lang="tr-TR" sz="2800" b="1" dirty="0"/>
              <a:t>(evaporasyon ya da kondensasyon yolu ile) dikkate alındığından, sonuçta proses sonunda gıdanın istenilen kompozisyonda olması da sağlanır. </a:t>
            </a:r>
          </a:p>
        </p:txBody>
      </p:sp>
    </p:spTree>
    <p:extLst>
      <p:ext uri="{BB962C8B-B14F-4D97-AF65-F5344CB8AC3E}">
        <p14:creationId xmlns:p14="http://schemas.microsoft.com/office/powerpoint/2010/main" val="10428041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b="1" dirty="0"/>
              <a:t>Entalpi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Entalpi, internal (içsel) enerji ile basınç ve spesifik hacmin çarpımı sonucunun toplamı olup, aşağıdaki eşitlikle ifade edilir.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dirty="0"/>
              <a:t>H = E + P V’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Burada :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H : </a:t>
            </a:r>
            <a:r>
              <a:rPr lang="tr-TR" sz="2800" b="1" dirty="0" err="1"/>
              <a:t>Entalpi</a:t>
            </a:r>
            <a:r>
              <a:rPr lang="tr-TR" sz="2800" b="1" dirty="0"/>
              <a:t>, </a:t>
            </a:r>
            <a:r>
              <a:rPr lang="tr-TR" sz="2800" b="1" dirty="0" err="1"/>
              <a:t>kJ</a:t>
            </a:r>
            <a:r>
              <a:rPr lang="tr-TR" sz="2800" b="1" dirty="0"/>
              <a:t>/kg, 		E : </a:t>
            </a:r>
            <a:r>
              <a:rPr lang="tr-TR" sz="2800" b="1" dirty="0" err="1"/>
              <a:t>İnternal</a:t>
            </a:r>
            <a:r>
              <a:rPr lang="tr-TR" sz="2800" b="1" dirty="0"/>
              <a:t> enerji, </a:t>
            </a:r>
            <a:r>
              <a:rPr lang="tr-TR" sz="2800" b="1" dirty="0" err="1"/>
              <a:t>kJ</a:t>
            </a:r>
            <a:r>
              <a:rPr lang="tr-TR" sz="2800" b="1" dirty="0"/>
              <a:t>/kg,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P : Basınç, kPa, 		V' : Spesifik hacim, m</a:t>
            </a:r>
            <a:r>
              <a:rPr lang="tr-TR" sz="2800" b="1" baseline="30000" dirty="0"/>
              <a:t>3</a:t>
            </a:r>
            <a:r>
              <a:rPr lang="tr-TR" sz="2800" b="1" dirty="0"/>
              <a:t>/kg. </a:t>
            </a:r>
          </a:p>
        </p:txBody>
      </p:sp>
    </p:spTree>
    <p:extLst>
      <p:ext uri="{BB962C8B-B14F-4D97-AF65-F5344CB8AC3E}">
        <p14:creationId xmlns:p14="http://schemas.microsoft.com/office/powerpoint/2010/main" val="29926325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"</a:t>
            </a:r>
            <a:r>
              <a:rPr lang="tr-TR" sz="2800" b="1" dirty="0">
                <a:solidFill>
                  <a:srgbClr val="FF0000"/>
                </a:solidFill>
              </a:rPr>
              <a:t>James </a:t>
            </a:r>
            <a:r>
              <a:rPr lang="tr-TR" sz="2800" b="1" dirty="0" err="1">
                <a:solidFill>
                  <a:srgbClr val="FF0000"/>
                </a:solidFill>
              </a:rPr>
              <a:t>Joule</a:t>
            </a:r>
            <a:r>
              <a:rPr lang="tr-TR" sz="2800" b="1" dirty="0"/>
              <a:t>" tarafından yapılan deney; suya iş olarak verilen enerjinin, sudan ısı olarak geri alındığını göstermiştir.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İşte, bir sistemde yapılan işin ısıya dönüşmesi sırasında meydana gelen değişimler "</a:t>
            </a:r>
            <a:r>
              <a:rPr lang="tr-TR" sz="2800" b="1" dirty="0">
                <a:solidFill>
                  <a:srgbClr val="FF0000"/>
                </a:solidFill>
              </a:rPr>
              <a:t>iç enerji</a:t>
            </a:r>
            <a:r>
              <a:rPr lang="tr-TR" sz="2800" b="1" dirty="0"/>
              <a:t>" ile ifade edilmektedir. </a:t>
            </a:r>
          </a:p>
        </p:txBody>
      </p:sp>
    </p:spTree>
    <p:extLst>
      <p:ext uri="{BB962C8B-B14F-4D97-AF65-F5344CB8AC3E}">
        <p14:creationId xmlns:p14="http://schemas.microsoft.com/office/powerpoint/2010/main" val="10501210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Bu Hafta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ENERJİ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Entalpi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Isı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Isı Enerjisinin Şekilleri 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Özgül Isısı</a:t>
            </a:r>
            <a:br>
              <a:rPr lang="tr-TR" sz="3200" dirty="0">
                <a:solidFill>
                  <a:srgbClr val="FF0000"/>
                </a:solidFill>
              </a:rPr>
            </a:br>
            <a:endParaRPr lang="tr-TR" sz="32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endParaRPr lang="tr-TR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545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Başka bir ifadeyle, bir sistemin; </a:t>
            </a:r>
            <a:r>
              <a:rPr lang="tr-TR" sz="2800" b="1" dirty="0">
                <a:solidFill>
                  <a:srgbClr val="FF0000"/>
                </a:solidFill>
              </a:rPr>
              <a:t>basıncından, sıcaklığından veya kimyasal bileşiminden kaynaklanan </a:t>
            </a:r>
            <a:r>
              <a:rPr lang="tr-TR" sz="2800" b="1" dirty="0"/>
              <a:t>değişimlerden dolayı, o sistemin uğradığı hal değişikliğinin ölçüsü "</a:t>
            </a:r>
            <a:r>
              <a:rPr lang="tr-TR" sz="2800" b="1" dirty="0">
                <a:solidFill>
                  <a:srgbClr val="FF0000"/>
                </a:solidFill>
              </a:rPr>
              <a:t>iç enerji</a:t>
            </a:r>
            <a:r>
              <a:rPr lang="tr-TR" sz="2800" b="1" dirty="0"/>
              <a:t>" olarak tanımlanır. </a:t>
            </a:r>
            <a:endParaRPr lang="en-US" sz="2800" b="1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rgbClr val="FF0000"/>
                </a:solidFill>
              </a:rPr>
              <a:t>İç enerji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50"/>
                </a:solidFill>
              </a:rPr>
              <a:t>sistemin kinetik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00B0F0"/>
                </a:solidFill>
              </a:rPr>
              <a:t>potansiyel enerjisinden </a:t>
            </a:r>
            <a:r>
              <a:rPr lang="tr-TR" sz="2800" b="1" dirty="0"/>
              <a:t>bağımsız ve iç enerji, sistemi oluşturan taneciklerin her türlü (</a:t>
            </a:r>
            <a:r>
              <a:rPr lang="tr-TR" sz="2800" b="1" dirty="0">
                <a:solidFill>
                  <a:srgbClr val="FF0000"/>
                </a:solidFill>
              </a:rPr>
              <a:t>dönme, titreşim, öteleme, elektron ve çekirdek enerjisi gibi</a:t>
            </a:r>
            <a:r>
              <a:rPr lang="tr-TR" sz="2800" b="1" dirty="0"/>
              <a:t>) enerjilerinin toplamına eşittir. </a:t>
            </a:r>
          </a:p>
        </p:txBody>
      </p:sp>
    </p:spTree>
    <p:extLst>
      <p:ext uri="{BB962C8B-B14F-4D97-AF65-F5344CB8AC3E}">
        <p14:creationId xmlns:p14="http://schemas.microsoft.com/office/powerpoint/2010/main" val="522472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rgbClr val="FF0000"/>
                </a:solidFill>
              </a:rPr>
              <a:t>İç enerji ölçülemez</a:t>
            </a:r>
            <a:r>
              <a:rPr lang="tr-TR" sz="2800" b="1" dirty="0"/>
              <a:t>, ancak iç enerjinin değişimi belirlenebilir.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Ayrıca, </a:t>
            </a:r>
            <a:r>
              <a:rPr lang="tr-TR" sz="2800" b="1" dirty="0">
                <a:solidFill>
                  <a:srgbClr val="FF0000"/>
                </a:solidFill>
              </a:rPr>
              <a:t>iç enerji gidilen yola da bağlı değildir</a:t>
            </a:r>
            <a:r>
              <a:rPr lang="tr-TR" sz="2800" b="1" dirty="0"/>
              <a:t>, başlangıç ve son noktalara bağlıdır. </a:t>
            </a:r>
            <a:endParaRPr lang="en-US" sz="2800" b="1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Yani; eğer sistem bir çevrim (döngü) yapıyorsa, iç enerji değişimi sıfıra eşittir. </a:t>
            </a:r>
          </a:p>
        </p:txBody>
      </p:sp>
    </p:spTree>
    <p:extLst>
      <p:ext uri="{BB962C8B-B14F-4D97-AF65-F5344CB8AC3E}">
        <p14:creationId xmlns:p14="http://schemas.microsoft.com/office/powerpoint/2010/main" val="16923580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rgbClr val="FF0000"/>
                </a:solidFill>
              </a:rPr>
              <a:t>Kinetik enerjisi ve potansiyel enerjisi</a:t>
            </a:r>
            <a:r>
              <a:rPr lang="tr-TR" sz="2800" b="1" dirty="0"/>
              <a:t> sabit olan </a:t>
            </a:r>
            <a:r>
              <a:rPr lang="tr-TR" sz="2800" b="1" dirty="0">
                <a:solidFill>
                  <a:srgbClr val="FF0000"/>
                </a:solidFill>
              </a:rPr>
              <a:t>kapalı </a:t>
            </a:r>
            <a:r>
              <a:rPr lang="tr-TR" sz="2800" b="1" dirty="0"/>
              <a:t>(çevresi ile enerji alışverişi yapan, madde miktarı sabit olan) </a:t>
            </a:r>
            <a:r>
              <a:rPr lang="tr-TR" sz="2800" b="1" dirty="0">
                <a:solidFill>
                  <a:srgbClr val="FF0000"/>
                </a:solidFill>
              </a:rPr>
              <a:t>bir sistemin</a:t>
            </a:r>
            <a:r>
              <a:rPr lang="tr-TR" sz="2800" b="1" dirty="0"/>
              <a:t>; belli bir ilk halden belli bir ikinci hale değişimi sırasında yaptığı iş, ya da; ortam tarafından sistem üzerine yapılan iş, "</a:t>
            </a:r>
            <a:r>
              <a:rPr lang="tr-TR" sz="2800" b="1" dirty="0">
                <a:solidFill>
                  <a:srgbClr val="FF0000"/>
                </a:solidFill>
              </a:rPr>
              <a:t>sabit basınç altında hacim değişmesi</a:t>
            </a:r>
            <a:r>
              <a:rPr lang="tr-TR" sz="2800" b="1" dirty="0"/>
              <a:t>" şeklinde olabilir. </a:t>
            </a:r>
            <a:endParaRPr lang="en-US" sz="2800" b="1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Kimyasal reaksiyonlar ve fiziksel olayların meydana geldiği </a:t>
            </a:r>
            <a:r>
              <a:rPr lang="tr-TR" sz="2800" b="1" dirty="0">
                <a:solidFill>
                  <a:srgbClr val="FF0000"/>
                </a:solidFill>
              </a:rPr>
              <a:t>birçok gıda prosesi sabit basınç altında yürümektedir. </a:t>
            </a:r>
          </a:p>
        </p:txBody>
      </p:sp>
    </p:spTree>
    <p:extLst>
      <p:ext uri="{BB962C8B-B14F-4D97-AF65-F5344CB8AC3E}">
        <p14:creationId xmlns:p14="http://schemas.microsoft.com/office/powerpoint/2010/main" val="39182172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Sabit basınç altında yürüyen olaylarda, "</a:t>
            </a:r>
            <a:r>
              <a:rPr lang="tr-TR" sz="2800" b="1" dirty="0">
                <a:solidFill>
                  <a:srgbClr val="FF0000"/>
                </a:solidFill>
              </a:rPr>
              <a:t>iç enerji değişimi</a:t>
            </a:r>
            <a:r>
              <a:rPr lang="tr-TR" sz="2800" b="1" dirty="0"/>
              <a:t>" yanında sistemle ortam arasında </a:t>
            </a:r>
            <a:r>
              <a:rPr lang="tr-TR" sz="2800" b="1" dirty="0">
                <a:solidFill>
                  <a:srgbClr val="FF0000"/>
                </a:solidFill>
              </a:rPr>
              <a:t>iş alışverişi de vardır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Bir sistemin </a:t>
            </a:r>
            <a:r>
              <a:rPr lang="tr-TR" sz="2800" b="1" dirty="0" err="1"/>
              <a:t>entalpi</a:t>
            </a:r>
            <a:r>
              <a:rPr lang="tr-TR" sz="2800" b="1" dirty="0"/>
              <a:t> değişimi, yola bağlı olmayıp, sistemin son halinin </a:t>
            </a:r>
            <a:r>
              <a:rPr lang="tr-TR" sz="2800" b="1" dirty="0" err="1"/>
              <a:t>entalpisi</a:t>
            </a:r>
            <a:r>
              <a:rPr lang="tr-TR" sz="2800" b="1" dirty="0"/>
              <a:t> ile ilk halinin </a:t>
            </a:r>
            <a:r>
              <a:rPr lang="tr-TR" sz="2800" b="1" dirty="0" err="1"/>
              <a:t>entalpisi</a:t>
            </a:r>
            <a:r>
              <a:rPr lang="tr-TR" sz="2800" b="1" dirty="0"/>
              <a:t> arasındaki farka eşittir.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0513075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Öyleyse, sabit basınç altında yürüyen olaylardaki </a:t>
            </a:r>
            <a:r>
              <a:rPr lang="tr-TR" sz="2800" b="1" dirty="0">
                <a:solidFill>
                  <a:srgbClr val="FF0000"/>
                </a:solidFill>
              </a:rPr>
              <a:t>ısı alışverişi sistemin entalpi değişimine eşittir</a:t>
            </a:r>
            <a:r>
              <a:rPr lang="tr-TR" sz="2800" b="1" dirty="0"/>
              <a:t>.</a:t>
            </a:r>
          </a:p>
          <a:p>
            <a:pPr marL="0" indent="0" algn="ctr">
              <a:buNone/>
            </a:pPr>
            <a:r>
              <a:rPr lang="tr-TR" sz="2800" b="1" dirty="0"/>
              <a:t>ΔE = Q + W ise, Q = ΔE - W</a:t>
            </a:r>
          </a:p>
          <a:p>
            <a:pPr marL="0" indent="0" algn="ctr">
              <a:buNone/>
            </a:pPr>
            <a:r>
              <a:rPr lang="tr-TR" sz="2800" b="1" dirty="0"/>
              <a:t>W = - P ΔV olduğuna göre; </a:t>
            </a:r>
            <a:endParaRPr lang="en-US" sz="2800" b="1" dirty="0"/>
          </a:p>
          <a:p>
            <a:pPr marL="0" indent="0" algn="ctr">
              <a:buNone/>
            </a:pPr>
            <a:r>
              <a:rPr lang="tr-TR" sz="2800" b="1" dirty="0"/>
              <a:t>Q = ΔE + P ΔV </a:t>
            </a:r>
            <a:endParaRPr lang="en-US" sz="2800" b="1" dirty="0"/>
          </a:p>
          <a:p>
            <a:pPr marL="0" indent="0" algn="ctr">
              <a:buNone/>
            </a:pPr>
            <a:r>
              <a:rPr lang="tr-TR" sz="2800" b="1" dirty="0"/>
              <a:t>Q = (E</a:t>
            </a:r>
            <a:r>
              <a:rPr lang="tr-TR" sz="2800" b="1" baseline="-25000" dirty="0"/>
              <a:t>2</a:t>
            </a:r>
            <a:r>
              <a:rPr lang="tr-TR" sz="2800" b="1" dirty="0"/>
              <a:t> - E</a:t>
            </a:r>
            <a:r>
              <a:rPr lang="tr-TR" sz="2800" b="1" baseline="-25000" dirty="0"/>
              <a:t>1</a:t>
            </a:r>
            <a:r>
              <a:rPr lang="tr-TR" sz="2800" b="1" dirty="0"/>
              <a:t>) + P (V</a:t>
            </a:r>
            <a:r>
              <a:rPr lang="tr-TR" sz="2800" b="1" baseline="-25000" dirty="0"/>
              <a:t>2</a:t>
            </a:r>
            <a:r>
              <a:rPr lang="tr-TR" sz="2800" b="1" dirty="0"/>
              <a:t> – V</a:t>
            </a:r>
            <a:r>
              <a:rPr lang="tr-TR" sz="2800" b="1" baseline="-25000" dirty="0"/>
              <a:t>1</a:t>
            </a:r>
            <a:r>
              <a:rPr lang="tr-TR" sz="2800" b="1" dirty="0"/>
              <a:t>) </a:t>
            </a:r>
            <a:endParaRPr lang="en-US" sz="2800" b="1" dirty="0"/>
          </a:p>
          <a:p>
            <a:pPr marL="0" indent="0" algn="ctr">
              <a:buNone/>
            </a:pPr>
            <a:r>
              <a:rPr lang="tr-TR" sz="2800" b="1" dirty="0"/>
              <a:t>Q = (E</a:t>
            </a:r>
            <a:r>
              <a:rPr lang="tr-TR" sz="2800" b="1" baseline="-25000" dirty="0"/>
              <a:t>2</a:t>
            </a:r>
            <a:r>
              <a:rPr lang="tr-TR" sz="2800" b="1" dirty="0"/>
              <a:t> + P V</a:t>
            </a:r>
            <a:r>
              <a:rPr lang="tr-TR" sz="2800" b="1" baseline="-25000" dirty="0"/>
              <a:t>2</a:t>
            </a:r>
            <a:r>
              <a:rPr lang="tr-TR" sz="2800" b="1" dirty="0"/>
              <a:t>) - (E</a:t>
            </a:r>
            <a:r>
              <a:rPr lang="tr-TR" sz="2800" b="1" baseline="-25000" dirty="0"/>
              <a:t>1</a:t>
            </a:r>
            <a:r>
              <a:rPr lang="tr-TR" sz="2800" b="1" dirty="0"/>
              <a:t> + P V</a:t>
            </a:r>
            <a:r>
              <a:rPr lang="tr-TR" sz="2800" b="1" baseline="-25000" dirty="0"/>
              <a:t>1</a:t>
            </a:r>
            <a:r>
              <a:rPr lang="tr-TR" sz="2800" b="1" dirty="0"/>
              <a:t>) </a:t>
            </a:r>
          </a:p>
          <a:p>
            <a:pPr marL="0" indent="0" algn="ctr">
              <a:buNone/>
            </a:pPr>
            <a:r>
              <a:rPr lang="tr-TR" sz="2800" b="1" dirty="0"/>
              <a:t>ve; H = E + P V' olduğuna göre;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5300734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2646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b="1" dirty="0"/>
              <a:t>Q = H</a:t>
            </a:r>
            <a:r>
              <a:rPr lang="tr-TR" sz="2800" b="1" baseline="-25000" dirty="0"/>
              <a:t>2</a:t>
            </a:r>
            <a:r>
              <a:rPr lang="tr-TR" sz="2800" b="1" dirty="0"/>
              <a:t> - H</a:t>
            </a:r>
            <a:r>
              <a:rPr lang="tr-TR" sz="2800" b="1" baseline="-25000" dirty="0"/>
              <a:t>1</a:t>
            </a:r>
            <a:r>
              <a:rPr lang="tr-TR" sz="2800" b="1" dirty="0"/>
              <a:t> </a:t>
            </a:r>
          </a:p>
          <a:p>
            <a:pPr marL="0" indent="0" algn="ctr">
              <a:buNone/>
            </a:pPr>
            <a:r>
              <a:rPr lang="tr-TR" sz="2800" b="1" dirty="0"/>
              <a:t>Yani; </a:t>
            </a:r>
            <a:r>
              <a:rPr lang="tr-TR" sz="2800" b="1" dirty="0">
                <a:solidFill>
                  <a:srgbClr val="FF0000"/>
                </a:solidFill>
              </a:rPr>
              <a:t>Q = ΔH </a:t>
            </a:r>
            <a:endParaRPr lang="en-US" sz="2800" b="1" dirty="0">
              <a:solidFill>
                <a:srgbClr val="FF0000"/>
              </a:solidFill>
            </a:endParaRPr>
          </a:p>
          <a:p>
            <a:r>
              <a:rPr lang="tr-TR" sz="2800" b="1" dirty="0"/>
              <a:t>Burada: </a:t>
            </a:r>
            <a:endParaRPr lang="en-US" sz="2800" b="1" dirty="0"/>
          </a:p>
          <a:p>
            <a:r>
              <a:rPr lang="tr-TR" sz="2800" b="1" dirty="0"/>
              <a:t>ΔE : iç enerji değişimi, </a:t>
            </a:r>
            <a:r>
              <a:rPr lang="tr-TR" sz="2800" b="1" dirty="0" err="1"/>
              <a:t>kJ</a:t>
            </a:r>
            <a:r>
              <a:rPr lang="tr-TR" sz="2800" b="1" dirty="0"/>
              <a:t>/kg, </a:t>
            </a:r>
            <a:endParaRPr lang="en-US" sz="2800" b="1" dirty="0"/>
          </a:p>
          <a:p>
            <a:r>
              <a:rPr lang="tr-TR" sz="2800" b="1" dirty="0"/>
              <a:t>Q : Sistemde yapılan iş karşılığında oluşan ısı, </a:t>
            </a:r>
            <a:r>
              <a:rPr lang="tr-TR" sz="2800" b="1" dirty="0" err="1"/>
              <a:t>kJ</a:t>
            </a:r>
            <a:r>
              <a:rPr lang="tr-TR" sz="2800" b="1" dirty="0"/>
              <a:t>/kg, </a:t>
            </a:r>
            <a:endParaRPr lang="en-US" sz="2800" b="1" dirty="0"/>
          </a:p>
          <a:p>
            <a:r>
              <a:rPr lang="tr-TR" sz="2800" b="1" dirty="0"/>
              <a:t>W ; Sistemde yapılan iş, </a:t>
            </a:r>
            <a:r>
              <a:rPr lang="tr-TR" sz="2800" b="1" dirty="0" err="1"/>
              <a:t>kJ</a:t>
            </a:r>
            <a:r>
              <a:rPr lang="tr-TR" sz="2800" b="1" dirty="0"/>
              <a:t>/kg, </a:t>
            </a:r>
            <a:endParaRPr lang="en-US" sz="2800" b="1" dirty="0"/>
          </a:p>
          <a:p>
            <a:r>
              <a:rPr lang="tr-TR" sz="2800" b="1" dirty="0"/>
              <a:t>P : Sistemin basıncı, </a:t>
            </a:r>
            <a:r>
              <a:rPr lang="tr-TR" sz="2800" b="1" dirty="0" err="1"/>
              <a:t>kPa</a:t>
            </a:r>
            <a:r>
              <a:rPr lang="tr-TR" sz="2800" b="1" dirty="0"/>
              <a:t>, </a:t>
            </a:r>
            <a:endParaRPr lang="en-US" sz="2800" b="1" dirty="0"/>
          </a:p>
          <a:p>
            <a:r>
              <a:rPr lang="tr-TR" sz="2800" b="1" dirty="0"/>
              <a:t>ΔV : Sistemde meydana gelen hacim değişimi, m</a:t>
            </a:r>
            <a:r>
              <a:rPr lang="tr-TR" sz="2800" b="1" baseline="30000" dirty="0"/>
              <a:t>3</a:t>
            </a:r>
            <a:r>
              <a:rPr lang="tr-TR" sz="2800" b="1" dirty="0"/>
              <a:t>/kg. </a:t>
            </a:r>
            <a:endParaRPr lang="en-US" sz="2800" b="1" dirty="0"/>
          </a:p>
          <a:p>
            <a:r>
              <a:rPr lang="tr-TR" sz="2800" b="1" dirty="0"/>
              <a:t>H : </a:t>
            </a:r>
            <a:r>
              <a:rPr lang="tr-TR" sz="2800" b="1" dirty="0" err="1"/>
              <a:t>Entalpi</a:t>
            </a:r>
            <a:r>
              <a:rPr lang="tr-TR" sz="2800" b="1" dirty="0"/>
              <a:t>, </a:t>
            </a:r>
            <a:r>
              <a:rPr lang="tr-TR" sz="2800" b="1" dirty="0" err="1"/>
              <a:t>kJ</a:t>
            </a:r>
            <a:r>
              <a:rPr lang="tr-TR" sz="2800" b="1" dirty="0"/>
              <a:t>/kg. </a:t>
            </a:r>
            <a:endParaRPr lang="en-US" sz="2800" b="1" dirty="0"/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3924663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b="1" dirty="0">
                <a:solidFill>
                  <a:srgbClr val="FF0000"/>
                </a:solidFill>
              </a:rPr>
              <a:t>Isı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Gıdaların gerek pişirilmesi gerekse bazı muhafaza yöntemlerinde (pastörizasyon ve sterilizasyon) ısı enerjisinden yararlanılır.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Isı</a:t>
            </a:r>
            <a:r>
              <a:rPr lang="tr-TR" sz="2800" b="1" dirty="0"/>
              <a:t>, genellikle "</a:t>
            </a:r>
            <a:r>
              <a:rPr lang="tr-TR" sz="2800" b="1" i="1" dirty="0">
                <a:solidFill>
                  <a:srgbClr val="00B050"/>
                </a:solidFill>
              </a:rPr>
              <a:t>Q</a:t>
            </a:r>
            <a:r>
              <a:rPr lang="tr-TR" sz="2800" b="1" dirty="0"/>
              <a:t>" simgesi ile gösterilir.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i="1" dirty="0" err="1"/>
              <a:t>Q</a:t>
            </a:r>
            <a:r>
              <a:rPr lang="tr-TR" sz="2800" b="1" dirty="0" err="1"/>
              <a:t>'nun</a:t>
            </a:r>
            <a:r>
              <a:rPr lang="tr-TR" sz="2800" b="1" dirty="0"/>
              <a:t> işareti ısının akış yönünü gösterir.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Eğer ısı sistemden çevreye doğru akıyorsa, </a:t>
            </a:r>
            <a:r>
              <a:rPr lang="tr-TR" sz="2800" b="1" i="1" dirty="0" err="1"/>
              <a:t>Q</a:t>
            </a:r>
            <a:r>
              <a:rPr lang="tr-TR" sz="2800" b="1" dirty="0" err="1"/>
              <a:t>'nun</a:t>
            </a:r>
            <a:r>
              <a:rPr lang="tr-TR" sz="2800" b="1" dirty="0"/>
              <a:t> işareti </a:t>
            </a:r>
            <a:r>
              <a:rPr lang="tr-TR" sz="2800" b="1" dirty="0" err="1">
                <a:solidFill>
                  <a:srgbClr val="FF0000"/>
                </a:solidFill>
              </a:rPr>
              <a:t>negatifdir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9819468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404664"/>
                <a:ext cx="10157354" cy="6264696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Buna karşın, eğer ısı çevreden sisteme doğru akıyorsa, bu defa </a:t>
                </a:r>
                <a:r>
                  <a:rPr lang="tr-TR" sz="2800" b="1" i="1" dirty="0" err="1"/>
                  <a:t>Q</a:t>
                </a:r>
                <a:r>
                  <a:rPr lang="tr-TR" sz="2800" b="1" dirty="0" err="1"/>
                  <a:t>'nun</a:t>
                </a:r>
                <a:r>
                  <a:rPr lang="tr-TR" sz="2800" b="1" dirty="0"/>
                  <a:t> işareti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pozitiftir</a:t>
                </a:r>
                <a:r>
                  <a:rPr lang="tr-TR" sz="2800" b="1" dirty="0"/>
                  <a:t>. 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Isı enerjisi, </a:t>
                </a:r>
                <a:r>
                  <a:rPr lang="tr-TR" sz="2800" b="1" i="1" dirty="0"/>
                  <a:t>Q</a:t>
                </a:r>
                <a:r>
                  <a:rPr lang="tr-TR" sz="2800" b="1" dirty="0"/>
                  <a:t>,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özgül ısının </a:t>
                </a:r>
                <a:r>
                  <a:rPr lang="tr-TR" sz="2800" b="1" dirty="0"/>
                  <a:t>bilinmesi durumunda aşağıdaki eşitlikten hesaplanır :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1" i="1">
                          <a:latin typeface="Cambria Math" panose="02040503050406030204" pitchFamily="18" charset="0"/>
                        </a:rPr>
                        <m:t>𝑸</m:t>
                      </m:r>
                      <m:r>
                        <a:rPr lang="tr-TR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1" i="1">
                          <a:latin typeface="Cambria Math" panose="02040503050406030204" pitchFamily="18" charset="0"/>
                        </a:rPr>
                        <m:t>𝒎</m:t>
                      </m:r>
                      <m:nary>
                        <m:naryPr>
                          <m:limLoc m:val="undOvr"/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tr-TR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b="1" i="1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tr-TR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tr-TR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b="1" i="1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tr-TR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sup>
                        <m:e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𝒄</m:t>
                          </m:r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𝒅𝑻</m:t>
                          </m:r>
                        </m:e>
                      </m:nary>
                    </m:oMath>
                  </m:oMathPara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404664"/>
                <a:ext cx="10157354" cy="6264696"/>
              </a:xfrm>
              <a:blipFill>
                <a:blip r:embed="rId4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12654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404664"/>
                <a:ext cx="10157354" cy="6264696"/>
              </a:xfrm>
            </p:spPr>
            <p:txBody>
              <a:bodyPr>
                <a:normAutofit fontScale="92500" lnSpcReduction="10000"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Eğer enerji transferi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sabit basınç</a:t>
                </a:r>
                <a:r>
                  <a:rPr lang="tr-TR" sz="2800" b="1" dirty="0"/>
                  <a:t> altında gerçekleşirse, ısı enerjisi aşağıda eşitlikle ifade edilir.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𝑸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𝒎</m:t>
                      </m:r>
                      <m:nary>
                        <m:naryPr>
                          <m:limLoc m:val="undOvr"/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sup>
                        <m:e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  <m:sub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sub>
                          </m:sSub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𝒅𝑻</m:t>
                          </m:r>
                        </m:e>
                      </m:nary>
                    </m:oMath>
                  </m:oMathPara>
                </a14:m>
                <a:endParaRPr lang="tr-TR" sz="2800" b="1" i="1" dirty="0"/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Eğer enerji transferi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sabit hacim </a:t>
                </a:r>
                <a:r>
                  <a:rPr lang="tr-TR" sz="2800" b="1" dirty="0"/>
                  <a:t>altında gerçekleşirse, ısı enerjisi aşağıdaki eşitlikle tanımlanır.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𝑸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𝒎</m:t>
                      </m:r>
                      <m:nary>
                        <m:naryPr>
                          <m:limLoc m:val="undOvr"/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sup>
                        <m:e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  <m:sub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sub>
                          </m:sSub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𝒅𝑻</m:t>
                          </m:r>
                        </m:e>
                      </m:nary>
                    </m:oMath>
                  </m:oMathPara>
                </a14:m>
                <a:endParaRPr lang="tr-TR" sz="2800" b="1" i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404664"/>
                <a:ext cx="10157354" cy="6264696"/>
              </a:xfrm>
              <a:blipFill>
                <a:blip r:embed="rId4"/>
                <a:stretch>
                  <a:fillRect l="-6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99917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/>
              <a:t>Birçok gıda prosesi sabit basınç altında gerçekleşir. </a:t>
            </a:r>
          </a:p>
          <a:p>
            <a:pPr>
              <a:lnSpc>
                <a:spcPct val="150000"/>
              </a:lnSpc>
            </a:pPr>
            <a:r>
              <a:rPr lang="tr-TR" sz="2800" b="1" dirty="0"/>
              <a:t>Bu nedenle, gıda proseslerinde sabit basınç altındaki özgül ısı değerleri kullanılır. </a:t>
            </a:r>
          </a:p>
        </p:txBody>
      </p:sp>
    </p:spTree>
    <p:extLst>
      <p:ext uri="{BB962C8B-B14F-4D97-AF65-F5344CB8AC3E}">
        <p14:creationId xmlns:p14="http://schemas.microsoft.com/office/powerpoint/2010/main" val="33555550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3200" b="1" dirty="0">
                <a:solidFill>
                  <a:srgbClr val="FF0000"/>
                </a:solidFill>
              </a:rPr>
              <a:t>4.1 ENERJİ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Enerji kavramı ilk kez Newton tarafından ortaya konmuş, </a:t>
            </a:r>
            <a:r>
              <a:rPr lang="tr-TR" sz="2800" b="1" dirty="0">
                <a:solidFill>
                  <a:srgbClr val="FF0000"/>
                </a:solidFill>
              </a:rPr>
              <a:t>kinetik</a:t>
            </a:r>
            <a:r>
              <a:rPr lang="tr-TR" sz="2800" b="1" dirty="0"/>
              <a:t> ve </a:t>
            </a:r>
            <a:r>
              <a:rPr lang="tr-TR" sz="2800" b="1" dirty="0">
                <a:solidFill>
                  <a:srgbClr val="00B050"/>
                </a:solidFill>
              </a:rPr>
              <a:t>potansiyel</a:t>
            </a:r>
            <a:r>
              <a:rPr lang="tr-TR" sz="2800" b="1" dirty="0"/>
              <a:t> enerjiler O'nun tarafından tanımlanmıştır.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Enerji; potansiyel, kinetik, </a:t>
            </a:r>
            <a:r>
              <a:rPr lang="tr-TR" sz="2800" b="1" dirty="0">
                <a:solidFill>
                  <a:srgbClr val="00B0F0"/>
                </a:solidFill>
              </a:rPr>
              <a:t>kimyasal</a:t>
            </a:r>
            <a:r>
              <a:rPr lang="tr-TR" sz="2800" b="1" dirty="0"/>
              <a:t>, </a:t>
            </a:r>
            <a:r>
              <a:rPr lang="tr-TR" sz="2800" b="1" dirty="0" err="1">
                <a:solidFill>
                  <a:srgbClr val="C00000"/>
                </a:solidFill>
              </a:rPr>
              <a:t>mekaniki</a:t>
            </a:r>
            <a:r>
              <a:rPr lang="tr-TR" sz="2800" b="1" dirty="0"/>
              <a:t> veya </a:t>
            </a:r>
            <a:r>
              <a:rPr lang="tr-TR" sz="2800" b="1" dirty="0">
                <a:solidFill>
                  <a:srgbClr val="00B050"/>
                </a:solidFill>
              </a:rPr>
              <a:t>elektriksel</a:t>
            </a:r>
            <a:r>
              <a:rPr lang="tr-TR" sz="2800" b="1" dirty="0"/>
              <a:t> enerji gibi değişik formlarda olabilir.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Ancak, enerji doğrudan </a:t>
            </a:r>
            <a:r>
              <a:rPr lang="tr-TR" sz="2800" b="1" dirty="0">
                <a:solidFill>
                  <a:srgbClr val="FF0000"/>
                </a:solidFill>
              </a:rPr>
              <a:t>ölçülemez</a:t>
            </a:r>
            <a:r>
              <a:rPr lang="tr-TR" sz="2800" b="1" dirty="0"/>
              <a:t>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44873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b="1" dirty="0">
                <a:solidFill>
                  <a:srgbClr val="FF0000"/>
                </a:solidFill>
              </a:rPr>
              <a:t>Isı Enerjisinin Şekilleri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Isı enerjisinin "</a:t>
            </a:r>
            <a:r>
              <a:rPr lang="tr-TR" sz="2800" b="1" dirty="0">
                <a:solidFill>
                  <a:srgbClr val="FF0000"/>
                </a:solidFill>
              </a:rPr>
              <a:t>hissedilir ısı</a:t>
            </a:r>
            <a:r>
              <a:rPr lang="tr-TR" sz="2800" b="1" dirty="0"/>
              <a:t>" ve "</a:t>
            </a:r>
            <a:r>
              <a:rPr lang="tr-TR" sz="2800" b="1" dirty="0">
                <a:solidFill>
                  <a:srgbClr val="FF0000"/>
                </a:solidFill>
              </a:rPr>
              <a:t>gizli ısı</a:t>
            </a:r>
            <a:r>
              <a:rPr lang="tr-TR" sz="2800" b="1" dirty="0"/>
              <a:t>" olmak üzere iki şekli vardır.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Bir sistemde veya cisimde </a:t>
            </a:r>
            <a:r>
              <a:rPr lang="tr-TR" sz="2800" b="1" dirty="0">
                <a:solidFill>
                  <a:srgbClr val="FF0000"/>
                </a:solidFill>
              </a:rPr>
              <a:t>sıcaklık derecesinin d</a:t>
            </a:r>
            <a:r>
              <a:rPr lang="tr-TR" sz="2800" b="1" dirty="0"/>
              <a:t>eğişmesine neden olan ısıya "</a:t>
            </a:r>
            <a:r>
              <a:rPr lang="tr-TR" sz="2800" b="1" dirty="0">
                <a:solidFill>
                  <a:srgbClr val="7030A0"/>
                </a:solidFill>
              </a:rPr>
              <a:t>hissedilir ısı</a:t>
            </a:r>
            <a:r>
              <a:rPr lang="tr-TR" sz="2800" b="1" dirty="0"/>
              <a:t>" (duyarlı ısı, </a:t>
            </a:r>
            <a:r>
              <a:rPr lang="en-US" sz="2800" b="1" dirty="0"/>
              <a:t>sensible heat</a:t>
            </a:r>
            <a:r>
              <a:rPr lang="tr-TR" sz="2800" b="1" dirty="0"/>
              <a:t>) denir.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val="41235064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Buna karşın, bir </a:t>
            </a:r>
            <a:r>
              <a:rPr lang="tr-TR" sz="2800" b="1" dirty="0">
                <a:solidFill>
                  <a:srgbClr val="FF0000"/>
                </a:solidFill>
              </a:rPr>
              <a:t>cisimde sıcaklık derecesinin değişmesine neden olmaksızın </a:t>
            </a:r>
            <a:r>
              <a:rPr lang="tr-TR" sz="2800" b="1" dirty="0"/>
              <a:t>onda, </a:t>
            </a:r>
            <a:r>
              <a:rPr lang="tr-TR" sz="2800" b="1" dirty="0">
                <a:solidFill>
                  <a:srgbClr val="FF0000"/>
                </a:solidFill>
              </a:rPr>
              <a:t>sadece-hal değişimine </a:t>
            </a:r>
            <a:r>
              <a:rPr lang="tr-TR" sz="2800" b="1" dirty="0"/>
              <a:t>(faz değişimi) neden olan ısıya "</a:t>
            </a:r>
            <a:r>
              <a:rPr lang="tr-TR" sz="2800" b="1" dirty="0">
                <a:solidFill>
                  <a:srgbClr val="7030A0"/>
                </a:solidFill>
              </a:rPr>
              <a:t>gizli ısı</a:t>
            </a:r>
            <a:r>
              <a:rPr lang="tr-TR" sz="2800" b="1" dirty="0"/>
              <a:t>" denir.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Isı enerjisinin bu iki şekli suyun ısıtılması sırasında izlenen değişmelerle aşağıda açıklanmıştır.</a:t>
            </a:r>
            <a:endParaRPr lang="en-US" sz="2800" b="1" dirty="0"/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val="2986121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26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227" y="548680"/>
            <a:ext cx="9093517" cy="589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5523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b="1" dirty="0"/>
              <a:t>Örnek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/>
              <a:t>20°C'deki 1 kg suyun 80°C'ye ısıtılması sırasında kazandığı ısı miktarını hesaplayınız. (suyun özgül ısısı 1 kcal/ (kg °C)</a:t>
            </a:r>
          </a:p>
          <a:p>
            <a:pPr>
              <a:lnSpc>
                <a:spcPct val="150000"/>
              </a:lnSpc>
            </a:pPr>
            <a:r>
              <a:rPr lang="tr-TR" sz="2800" b="1" dirty="0">
                <a:solidFill>
                  <a:srgbClr val="FF0000"/>
                </a:solidFill>
              </a:rPr>
              <a:t>Çözüm :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/>
              <a:t>Q = 1 (kg) (1 kcal/kg °C) (80 - 20)°C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/>
              <a:t>Q = 60 kcal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7702493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/>
              <a:t>Bir sistemin </a:t>
            </a:r>
            <a:r>
              <a:rPr lang="tr-TR" sz="2800" b="1" dirty="0">
                <a:solidFill>
                  <a:srgbClr val="FF0000"/>
                </a:solidFill>
              </a:rPr>
              <a:t>toplam ısısına </a:t>
            </a:r>
            <a:r>
              <a:rPr lang="tr-TR" sz="2800" b="1" dirty="0"/>
              <a:t>"</a:t>
            </a:r>
            <a:r>
              <a:rPr lang="tr-TR" sz="2800" b="1" dirty="0">
                <a:solidFill>
                  <a:srgbClr val="00B0F0"/>
                </a:solidFill>
              </a:rPr>
              <a:t>entalpi</a:t>
            </a:r>
            <a:r>
              <a:rPr lang="tr-TR" sz="2800" b="1" dirty="0"/>
              <a:t>" denir. </a:t>
            </a:r>
          </a:p>
          <a:p>
            <a:pPr>
              <a:lnSpc>
                <a:spcPct val="150000"/>
              </a:lnSpc>
            </a:pPr>
            <a:r>
              <a:rPr lang="tr-TR" sz="2800" b="1" dirty="0"/>
              <a:t>Entalpi, hissedilir ısı ve gizli ısının toplamıdır. </a:t>
            </a:r>
          </a:p>
          <a:p>
            <a:pPr>
              <a:lnSpc>
                <a:spcPct val="150000"/>
              </a:lnSpc>
            </a:pPr>
            <a:r>
              <a:rPr lang="tr-TR" sz="2800" b="1" dirty="0"/>
              <a:t>Çeşitli hesaplamalarda </a:t>
            </a:r>
            <a:r>
              <a:rPr lang="tr-TR" sz="2800" b="1" dirty="0" err="1"/>
              <a:t>entalpinin</a:t>
            </a:r>
            <a:r>
              <a:rPr lang="tr-TR" sz="2800" b="1" dirty="0"/>
              <a:t> mutlak değerinden çok, entalpi değişimi dikkate alınır.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dirty="0"/>
              <a:t>H = </a:t>
            </a:r>
            <a:r>
              <a:rPr lang="tr-TR" sz="2800" b="1" dirty="0" err="1"/>
              <a:t>Q</a:t>
            </a:r>
            <a:r>
              <a:rPr lang="tr-TR" sz="2800" b="1" baseline="-25000" dirty="0" err="1"/>
              <a:t>gizli</a:t>
            </a:r>
            <a:r>
              <a:rPr lang="tr-TR" sz="2800" b="1" dirty="0"/>
              <a:t> + </a:t>
            </a:r>
            <a:r>
              <a:rPr lang="tr-TR" sz="2800" b="1" dirty="0" err="1"/>
              <a:t>Q</a:t>
            </a:r>
            <a:r>
              <a:rPr lang="tr-TR" sz="2800" b="1" baseline="-25000" dirty="0" err="1"/>
              <a:t>hissedilir</a:t>
            </a:r>
            <a:r>
              <a:rPr lang="tr-TR" sz="2800" b="1" dirty="0"/>
              <a:t>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6422181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b="1" dirty="0"/>
              <a:t>Örnek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/>
              <a:t>20°C'deki 1 kg su 90°C'ye ısıtılınca entalpisi ne kadar artar?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dirty="0"/>
              <a:t>H = </a:t>
            </a:r>
            <a:r>
              <a:rPr lang="tr-TR" sz="2800" b="1" dirty="0" err="1"/>
              <a:t>Q</a:t>
            </a:r>
            <a:r>
              <a:rPr lang="tr-TR" sz="2800" b="1" baseline="-25000" dirty="0" err="1"/>
              <a:t>gizli</a:t>
            </a:r>
            <a:r>
              <a:rPr lang="tr-TR" sz="2800" b="1" dirty="0"/>
              <a:t> + </a:t>
            </a:r>
            <a:r>
              <a:rPr lang="tr-TR" sz="2800" b="1" dirty="0" err="1"/>
              <a:t>Q</a:t>
            </a:r>
            <a:r>
              <a:rPr lang="tr-TR" sz="2800" b="1" baseline="-25000" dirty="0" err="1"/>
              <a:t>hissedilir</a:t>
            </a:r>
            <a:r>
              <a:rPr lang="tr-TR" sz="2800" b="1" dirty="0"/>
              <a:t>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 sistemde faz değişimi söz konusu değildir.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 nedenle; entalpi değişimi belirlenirken, sadece hissedilir ısı değişimi dikkate alınır.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7483314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264696"/>
          </a:xfrm>
        </p:spPr>
        <p:txBody>
          <a:bodyPr>
            <a:normAutofit/>
          </a:bodyPr>
          <a:lstStyle/>
          <a:p>
            <a:r>
              <a:rPr lang="tr-TR" sz="2800" b="1" dirty="0" err="1"/>
              <a:t>Q</a:t>
            </a:r>
            <a:r>
              <a:rPr lang="tr-TR" sz="2800" b="1" baseline="-25000" dirty="0" err="1"/>
              <a:t>gizli</a:t>
            </a:r>
            <a:r>
              <a:rPr lang="tr-TR" sz="2800" b="1" dirty="0"/>
              <a:t>= 0 olduğuna göre; </a:t>
            </a:r>
          </a:p>
          <a:p>
            <a:pPr marL="0" indent="0" algn="ctr">
              <a:buNone/>
            </a:pPr>
            <a:r>
              <a:rPr lang="tr-TR" sz="2800" b="1" dirty="0"/>
              <a:t>H = </a:t>
            </a:r>
            <a:r>
              <a:rPr lang="tr-TR" sz="2800" b="1" dirty="0" err="1"/>
              <a:t>Q</a:t>
            </a:r>
            <a:r>
              <a:rPr lang="tr-TR" sz="2800" b="1" baseline="-25000" dirty="0" err="1"/>
              <a:t>hissedilir</a:t>
            </a:r>
            <a:endParaRPr lang="tr-TR" sz="2800" b="1" dirty="0"/>
          </a:p>
          <a:p>
            <a:r>
              <a:rPr lang="tr-TR" sz="2800" b="1" dirty="0"/>
              <a:t>Buna göre; </a:t>
            </a:r>
          </a:p>
          <a:p>
            <a:pPr marL="0" indent="0" algn="ctr">
              <a:buNone/>
            </a:pPr>
            <a:r>
              <a:rPr lang="tr-TR" sz="2800" b="1" dirty="0"/>
              <a:t>H = </a:t>
            </a:r>
            <a:r>
              <a:rPr lang="tr-TR" sz="2800" b="1" dirty="0" err="1"/>
              <a:t>Q</a:t>
            </a:r>
            <a:r>
              <a:rPr lang="tr-TR" sz="2800" b="1" baseline="-25000" dirty="0" err="1"/>
              <a:t>hissedilir</a:t>
            </a:r>
            <a:r>
              <a:rPr lang="tr-TR" sz="2800" b="1" dirty="0"/>
              <a:t>= m c</a:t>
            </a:r>
            <a:r>
              <a:rPr lang="tr-TR" sz="2800" b="1" baseline="-25000" dirty="0"/>
              <a:t>p</a:t>
            </a:r>
            <a:r>
              <a:rPr lang="tr-TR" sz="2800" b="1" dirty="0"/>
              <a:t> ΔT</a:t>
            </a:r>
          </a:p>
          <a:p>
            <a:pPr marL="0" indent="0" algn="ctr">
              <a:buNone/>
            </a:pPr>
            <a:r>
              <a:rPr lang="tr-TR" sz="2800" b="1" dirty="0"/>
              <a:t>H = </a:t>
            </a:r>
            <a:r>
              <a:rPr lang="tr-TR" sz="2800" b="1" dirty="0" err="1"/>
              <a:t>Q</a:t>
            </a:r>
            <a:r>
              <a:rPr lang="tr-TR" sz="2800" b="1" baseline="-25000" dirty="0" err="1"/>
              <a:t>hissedilir</a:t>
            </a:r>
            <a:r>
              <a:rPr lang="tr-TR" sz="2800" b="1" dirty="0"/>
              <a:t> = (1 kg) (1 kcal/kg °C) (90 - 20°C)</a:t>
            </a:r>
          </a:p>
          <a:p>
            <a:pPr marL="0" indent="0" algn="ctr">
              <a:buNone/>
            </a:pPr>
            <a:r>
              <a:rPr lang="tr-TR" sz="2800" b="1" dirty="0"/>
              <a:t>H = </a:t>
            </a:r>
            <a:r>
              <a:rPr lang="tr-TR" sz="2800" b="1" dirty="0" err="1"/>
              <a:t>Q</a:t>
            </a:r>
            <a:r>
              <a:rPr lang="tr-TR" sz="2800" b="1" baseline="-25000" dirty="0" err="1"/>
              <a:t>hissedilir</a:t>
            </a:r>
            <a:r>
              <a:rPr lang="tr-TR" sz="2800" b="1" dirty="0"/>
              <a:t>= 70 kcal </a:t>
            </a:r>
          </a:p>
          <a:p>
            <a:r>
              <a:rPr lang="tr-TR" sz="2800" b="1" dirty="0"/>
              <a:t>Buna göre, suyun entalpisi 70 kcal artmıştır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3030422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b="1" dirty="0"/>
              <a:t>Örnek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/>
              <a:t>20°C'deki 1 kg su 1.5 atm basınç altında 110°C'de kaynayarak buhar haline dönüşmektedir. </a:t>
            </a:r>
          </a:p>
          <a:p>
            <a:pPr>
              <a:lnSpc>
                <a:spcPct val="150000"/>
              </a:lnSpc>
            </a:pPr>
            <a:r>
              <a:rPr lang="tr-TR" sz="2800" b="1" dirty="0"/>
              <a:t>110°C'deki 1 kg buharın entalpisinin ne kadar arttığını hesaplayanız (Suyun 1.5 atm basınç altında buharlaşma gizli ısısı = 532.5 kcal/kg).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880786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b="1" dirty="0"/>
              <a:t>Çözüm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H = Buharlaşmaya kadar alınan hissedilir ısı + buharlaşma gizli ısısı </a:t>
            </a:r>
          </a:p>
          <a:p>
            <a:pPr marL="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H = (1 kg) (1 kcal/kg °C) (110 - 20)°C + (1 kg) (532.5 kcal/kg) </a:t>
            </a:r>
          </a:p>
          <a:p>
            <a:pPr marL="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H = 90 + 532.5 </a:t>
            </a:r>
          </a:p>
          <a:p>
            <a:pPr marL="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H = 622.5 kcal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Buna göre, 110°C'deki 1 kg buharın entalpisi 622.5 kcal artmıştır.</a:t>
            </a:r>
          </a:p>
        </p:txBody>
      </p:sp>
    </p:spTree>
    <p:extLst>
      <p:ext uri="{BB962C8B-B14F-4D97-AF65-F5344CB8AC3E}">
        <p14:creationId xmlns:p14="http://schemas.microsoft.com/office/powerpoint/2010/main" val="2078259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b="1" dirty="0"/>
              <a:t>Özgü Isı</a:t>
            </a:r>
            <a:endParaRPr lang="en-US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Bir maddenin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faz değişimine </a:t>
                </a:r>
                <a:r>
                  <a:rPr lang="tr-TR" sz="2800" b="1" dirty="0"/>
                  <a:t>uğramaksızın belli bir sıcaklığa ulaşması için, birim kütlesi tarafından kazanılan veya kaybedilen ısı miktarına, özgül ısı denir.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𝒑</m:t>
                          </m:r>
                        </m:sub>
                      </m:sSub>
                      <m:r>
                        <a:rPr lang="tr-TR" sz="28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𝑸</m:t>
                          </m:r>
                        </m:num>
                        <m:den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𝐦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(∆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𝐓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  <a:blipFill>
                <a:blip r:embed="rId4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1053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1926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Bir objenin </a:t>
            </a:r>
            <a:r>
              <a:rPr lang="tr-TR" sz="2800" b="1" dirty="0">
                <a:solidFill>
                  <a:srgbClr val="FF0000"/>
                </a:solidFill>
              </a:rPr>
              <a:t>potansiyel enerjisi</a:t>
            </a:r>
            <a:r>
              <a:rPr lang="tr-TR" sz="2800" b="1" dirty="0"/>
              <a:t>, onun yüksekliğinden dolayı kazandığı enerjisi olup, aşağıdaki eşitlikle tanımlanmıştır.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dirty="0"/>
              <a:t>P. E. = m g h</a:t>
            </a:r>
          </a:p>
          <a:p>
            <a:r>
              <a:rPr lang="tr-TR" sz="2800" b="1" dirty="0"/>
              <a:t>Burada : </a:t>
            </a:r>
            <a:endParaRPr lang="en-US" sz="2800" b="1" dirty="0"/>
          </a:p>
          <a:p>
            <a:r>
              <a:rPr lang="tr-TR" sz="2800" b="1" dirty="0"/>
              <a:t>P.E.: Potansiyel enerji, J, </a:t>
            </a:r>
            <a:endParaRPr lang="en-US" sz="2800" b="1" dirty="0"/>
          </a:p>
          <a:p>
            <a:r>
              <a:rPr lang="tr-TR" sz="2800" b="1" dirty="0"/>
              <a:t>m : Kütle, kg, </a:t>
            </a:r>
            <a:endParaRPr lang="en-US" sz="2800" b="1" dirty="0"/>
          </a:p>
          <a:p>
            <a:r>
              <a:rPr lang="tr-TR" sz="2800" b="1" dirty="0"/>
              <a:t>g : Yerçekimi ivmesi, m/s</a:t>
            </a:r>
            <a:r>
              <a:rPr lang="tr-TR" sz="2800" b="1" baseline="30000" dirty="0"/>
              <a:t>2</a:t>
            </a:r>
            <a:r>
              <a:rPr lang="tr-TR" sz="2800" b="1" dirty="0"/>
              <a:t>, </a:t>
            </a:r>
            <a:endParaRPr lang="en-US" sz="2800" b="1" dirty="0"/>
          </a:p>
          <a:p>
            <a:r>
              <a:rPr lang="tr-TR" sz="2800" b="1" dirty="0"/>
              <a:t>h : Yükseklik, m. </a:t>
            </a:r>
            <a:endParaRPr lang="en-US" sz="2800" b="1" dirty="0"/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val="3711406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404664"/>
                <a:ext cx="10157354" cy="6264696"/>
              </a:xfrm>
            </p:spPr>
            <p:txBody>
              <a:bodyPr>
                <a:normAutofit/>
              </a:bodyPr>
              <a:lstStyle/>
              <a:p>
                <a:r>
                  <a:rPr lang="tr-TR" sz="2800" b="1" dirty="0">
                    <a:solidFill>
                      <a:srgbClr val="FF0000"/>
                    </a:solidFill>
                  </a:rPr>
                  <a:t>Suyun özgül ısısı </a:t>
                </a:r>
                <a:r>
                  <a:rPr lang="tr-TR" sz="2800" b="1" dirty="0"/>
                  <a:t>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𝒑</m:t>
                          </m:r>
                        </m:sub>
                      </m:sSub>
                      <m:r>
                        <a:rPr lang="tr-TR" sz="2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𝟒</m:t>
                      </m:r>
                      <m:r>
                        <m:rPr>
                          <m:nor/>
                        </m:rPr>
                        <a:rPr lang="tr-TR" sz="2800" b="1"/>
                        <m:t>.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𝟏𝟖𝟔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𝒌𝒋</m:t>
                          </m:r>
                        </m:num>
                        <m:den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𝐤𝐠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℃</m:t>
                          </m:r>
                        </m:den>
                      </m:f>
                      <m:r>
                        <a:rPr lang="tr-TR" sz="2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𝒄𝒂𝒍</m:t>
                          </m:r>
                        </m:num>
                        <m:den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𝐠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℃</m:t>
                          </m:r>
                        </m:den>
                      </m:f>
                      <m:r>
                        <a:rPr lang="tr-TR" sz="2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𝒌𝒄𝒂𝒍</m:t>
                          </m:r>
                        </m:num>
                        <m:den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𝐤𝐠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℃</m:t>
                          </m:r>
                        </m:den>
                      </m:f>
                      <m:r>
                        <a:rPr lang="tr-TR" sz="2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𝑩𝑻𝑼</m:t>
                          </m:r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𝒍𝒃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sub>
                          </m:s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℉</m:t>
                          </m:r>
                        </m:den>
                      </m:f>
                      <m:r>
                        <a:rPr lang="tr-TR" sz="2800" b="1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tr-TR" sz="2800" b="1" dirty="0"/>
              </a:p>
              <a:p>
                <a:endParaRPr lang="tr-TR" sz="2800" b="1" dirty="0">
                  <a:solidFill>
                    <a:srgbClr val="FF0000"/>
                  </a:solidFill>
                </a:endParaRPr>
              </a:p>
              <a:p>
                <a:r>
                  <a:rPr lang="tr-TR" sz="2800" b="1" dirty="0">
                    <a:solidFill>
                      <a:srgbClr val="FF0000"/>
                    </a:solidFill>
                  </a:rPr>
                  <a:t>Buzun özgül ısısı 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𝒑</m:t>
                          </m:r>
                        </m:sub>
                      </m:sSub>
                      <m:r>
                        <a:rPr lang="tr-TR" sz="2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m:rPr>
                          <m:nor/>
                        </m:rPr>
                        <a:rPr lang="tr-TR" sz="2800" b="1"/>
                        <m:t>.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𝟎𝟗𝟑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𝒌𝒋</m:t>
                          </m:r>
                        </m:num>
                        <m:den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𝐤𝐠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℃</m:t>
                          </m:r>
                        </m:den>
                      </m:f>
                      <m:r>
                        <a:rPr lang="tr-TR" sz="2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m:rPr>
                          <m:nor/>
                        </m:rPr>
                        <a:rPr lang="tr-TR" sz="2800" b="1"/>
                        <m:t>.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𝒄𝒂𝒍</m:t>
                          </m:r>
                        </m:num>
                        <m:den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𝐠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℃</m:t>
                          </m:r>
                        </m:den>
                      </m:f>
                      <m:r>
                        <a:rPr lang="tr-TR" sz="2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m:rPr>
                          <m:nor/>
                        </m:rPr>
                        <a:rPr lang="tr-TR" sz="2800" b="1"/>
                        <m:t>.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𝒌𝒄𝒂𝒍</m:t>
                          </m:r>
                        </m:num>
                        <m:den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𝐤𝐠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℃</m:t>
                          </m:r>
                        </m:den>
                      </m:f>
                      <m:r>
                        <a:rPr lang="tr-TR" sz="2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m:rPr>
                          <m:nor/>
                        </m:rPr>
                        <a:rPr lang="tr-TR" sz="2800" b="1"/>
                        <m:t>.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𝑩𝑻𝑼</m:t>
                          </m:r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𝒍𝒃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sub>
                          </m:s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℉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 marL="0" indent="0">
                  <a:buNone/>
                </a:pPr>
                <a:endParaRPr lang="tr-TR" sz="2800" b="1" dirty="0"/>
              </a:p>
              <a:p>
                <a:r>
                  <a:rPr lang="tr-TR" sz="2800" b="1" dirty="0">
                    <a:solidFill>
                      <a:srgbClr val="FF0000"/>
                    </a:solidFill>
                  </a:rPr>
                  <a:t>Buharın özgül ısısı 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𝒑</m:t>
                          </m:r>
                        </m:sub>
                      </m:sSub>
                      <m:r>
                        <a:rPr lang="tr-TR" sz="2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m:rPr>
                          <m:nor/>
                        </m:rPr>
                        <a:rPr lang="tr-TR" sz="2800" b="1"/>
                        <m:t>.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𝟖𝟔𝟑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𝒌𝒋</m:t>
                          </m:r>
                        </m:num>
                        <m:den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𝐤𝐠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℃</m:t>
                          </m:r>
                        </m:den>
                      </m:f>
                      <m:r>
                        <a:rPr lang="tr-TR" sz="2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m:rPr>
                          <m:nor/>
                        </m:rPr>
                        <a:rPr lang="tr-TR" sz="2800" b="1"/>
                        <m:t>.44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𝒄𝒂𝒍</m:t>
                          </m:r>
                        </m:num>
                        <m:den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𝐠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℃</m:t>
                          </m:r>
                        </m:den>
                      </m:f>
                      <m:r>
                        <a:rPr lang="tr-TR" sz="2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m:rPr>
                          <m:nor/>
                        </m:rPr>
                        <a:rPr lang="tr-TR" sz="2800" b="1"/>
                        <m:t>.44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𝒌𝒄𝒂𝒍</m:t>
                          </m:r>
                        </m:num>
                        <m:den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𝐤𝐠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℃</m:t>
                          </m:r>
                        </m:den>
                      </m:f>
                      <m:r>
                        <a:rPr lang="tr-TR" sz="2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m:rPr>
                          <m:nor/>
                        </m:rPr>
                        <a:rPr lang="tr-TR" sz="2800" b="1"/>
                        <m:t>.44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𝑩𝑻𝑼</m:t>
                          </m:r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𝒍𝒃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sub>
                          </m:s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℉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</a:pPr>
                <a:endParaRPr lang="en-US" sz="32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404664"/>
                <a:ext cx="10157354" cy="6264696"/>
              </a:xfrm>
              <a:blipFill>
                <a:blip r:embed="rId4"/>
                <a:stretch>
                  <a:fillRect l="-780" t="-107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64380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Gıdaların özgül ısısı, bileşimine ve özellikle su içeriliğine bağlıdır.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Bir gıdanın bileşimini oluşturan maddeler ve bunların oranları bilinirse, bu amaçla geliştirilmiş eşitlikler yardımıyla, o gıdanın özgül ısısı yaklaşık bir değer olarak hesaplanabilmektedir.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Bileşimi birçok faktöre bağlı olarak değişen gıdaların özgül ısıları, en doğru olarak deneysel yolla saptanabilmektedir. </a:t>
            </a:r>
          </a:p>
        </p:txBody>
      </p:sp>
    </p:spTree>
    <p:extLst>
      <p:ext uri="{BB962C8B-B14F-4D97-AF65-F5344CB8AC3E}">
        <p14:creationId xmlns:p14="http://schemas.microsoft.com/office/powerpoint/2010/main" val="12840021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Bununla birlikte, bazı temel bileşenlerin miktarı üzerinden doğal gıdaların özgül ısısının hesaplanması da olanaklıdır. </a:t>
            </a:r>
          </a:p>
        </p:txBody>
      </p:sp>
    </p:spTree>
    <p:extLst>
      <p:ext uri="{BB962C8B-B14F-4D97-AF65-F5344CB8AC3E}">
        <p14:creationId xmlns:p14="http://schemas.microsoft.com/office/powerpoint/2010/main" val="6146916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Su ve katı madde oranı bilinen gıdaların özgül ısısının hesaplanması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Gıdaların özgül ısısı, bileşimine bağlı olmakla birlikte; özellikle su içeriğine bağlıdır.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Meyve ve sebzelerle, bunlardan elde edilen meyve suyu, püre, konsantre ve benzer ürünlerde bileşimi oluşturan esas unsurlar; su ve çoğunluğunu karbonhidratların oluşturduğu katı (kuru) maddelerdir. </a:t>
            </a:r>
          </a:p>
        </p:txBody>
      </p:sp>
    </p:spTree>
    <p:extLst>
      <p:ext uri="{BB962C8B-B14F-4D97-AF65-F5344CB8AC3E}">
        <p14:creationId xmlns:p14="http://schemas.microsoft.com/office/powerpoint/2010/main" val="36755418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1926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Yukarıda değinildiği gibi suyun katı ve sıvı fazlarındaki özgül ısıları birbirinden çok farklı olduğundan, gıdaların özgül ısıları da, donmadan önce ve donduktan sonra farklılık göstermektedir.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tip materyallerin donma noktası üstünde ve altındaki özgül ısısının hesaplanmasında kullanılan eşitlikler aşağıda verilmiştir.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40117175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Donma noktası üstünde özgül ısı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c</a:t>
            </a:r>
            <a:r>
              <a:rPr lang="tr-TR" sz="2800" b="1" baseline="-25000" dirty="0"/>
              <a:t>p</a:t>
            </a:r>
            <a:r>
              <a:rPr lang="tr-TR" sz="2800" b="1" dirty="0"/>
              <a:t> = 1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s</a:t>
            </a:r>
            <a:r>
              <a:rPr lang="tr-TR" sz="2800" b="1" dirty="0"/>
              <a:t> + 0.2 (1 -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s</a:t>
            </a:r>
            <a:r>
              <a:rPr lang="tr-TR" sz="2800" b="1" dirty="0"/>
              <a:t>)</a:t>
            </a:r>
          </a:p>
          <a:p>
            <a:r>
              <a:rPr lang="tr-TR" sz="2800" b="1" dirty="0" err="1"/>
              <a:t>m</a:t>
            </a:r>
            <a:r>
              <a:rPr lang="tr-TR" sz="2800" b="1" baseline="-25000" dirty="0" err="1"/>
              <a:t>s</a:t>
            </a:r>
            <a:r>
              <a:rPr lang="tr-TR" sz="2800" b="1" dirty="0"/>
              <a:t> : Materyaldeki suyun kütle fraksiyonu, </a:t>
            </a:r>
          </a:p>
          <a:p>
            <a:r>
              <a:rPr lang="tr-TR" sz="2800" b="1" dirty="0"/>
              <a:t>1 : Suyun özgül ısısı, kcal/kg °C, </a:t>
            </a:r>
          </a:p>
          <a:p>
            <a:r>
              <a:rPr lang="tr-TR" sz="2800" b="1" dirty="0"/>
              <a:t>1 -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s</a:t>
            </a:r>
            <a:r>
              <a:rPr lang="tr-TR" sz="2800" b="1" dirty="0"/>
              <a:t> : Materyaldeki yağ olmayan katı maddenin kütle fraksiyonu, </a:t>
            </a:r>
          </a:p>
          <a:p>
            <a:r>
              <a:rPr lang="tr-TR" sz="2800" b="1" dirty="0"/>
              <a:t>c</a:t>
            </a:r>
            <a:r>
              <a:rPr lang="tr-TR" sz="2800" b="1" baseline="-25000" dirty="0"/>
              <a:t>p</a:t>
            </a:r>
            <a:r>
              <a:rPr lang="tr-TR" sz="2800" b="1" dirty="0"/>
              <a:t> : Özgül ısı, kcal/kg °C.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31811092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192688"/>
          </a:xfrm>
        </p:spPr>
        <p:txBody>
          <a:bodyPr>
            <a:normAutofit/>
          </a:bodyPr>
          <a:lstStyle/>
          <a:p>
            <a:r>
              <a:rPr lang="tr-TR" sz="2800" b="1" dirty="0"/>
              <a:t>aşağıdaki şekilde yeniden düzenlenecek</a:t>
            </a:r>
            <a:endParaRPr lang="tr-TR" sz="3200" b="1" dirty="0"/>
          </a:p>
          <a:p>
            <a:pPr marL="0" indent="0" algn="ctr">
              <a:buNone/>
            </a:pPr>
            <a:r>
              <a:rPr lang="tr-TR" sz="2800" b="1" dirty="0"/>
              <a:t>c</a:t>
            </a:r>
            <a:r>
              <a:rPr lang="tr-TR" sz="2800" b="1" baseline="-25000" dirty="0"/>
              <a:t>p</a:t>
            </a:r>
            <a:r>
              <a:rPr lang="tr-TR" sz="2800" b="1" dirty="0"/>
              <a:t> = 1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s</a:t>
            </a:r>
            <a:r>
              <a:rPr lang="tr-TR" sz="2800" b="1" dirty="0"/>
              <a:t> + 0.2 - 0.2 (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s</a:t>
            </a:r>
            <a:r>
              <a:rPr lang="tr-TR" sz="2800" b="1" dirty="0"/>
              <a:t>) </a:t>
            </a:r>
          </a:p>
          <a:p>
            <a:pPr marL="0" indent="0" algn="ctr">
              <a:buNone/>
            </a:pPr>
            <a:r>
              <a:rPr lang="tr-TR" sz="2800" b="1" dirty="0"/>
              <a:t>c</a:t>
            </a:r>
            <a:r>
              <a:rPr lang="tr-TR" sz="2800" b="1" baseline="-25000" dirty="0"/>
              <a:t>p</a:t>
            </a:r>
            <a:r>
              <a:rPr lang="tr-TR" sz="2800" b="1" dirty="0"/>
              <a:t> =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s</a:t>
            </a:r>
            <a:r>
              <a:rPr lang="tr-TR" sz="2800" b="1" dirty="0"/>
              <a:t> - 0.2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s</a:t>
            </a:r>
            <a:r>
              <a:rPr lang="tr-TR" sz="2800" b="1" dirty="0"/>
              <a:t> + 0.2 </a:t>
            </a:r>
          </a:p>
          <a:p>
            <a:pPr marL="0" indent="0" algn="ctr">
              <a:buNone/>
            </a:pPr>
            <a:r>
              <a:rPr lang="tr-TR" sz="2800" b="1" dirty="0"/>
              <a:t>c</a:t>
            </a:r>
            <a:r>
              <a:rPr lang="tr-TR" sz="2800" b="1" baseline="-25000" dirty="0"/>
              <a:t>p </a:t>
            </a:r>
            <a:r>
              <a:rPr lang="tr-TR" sz="2800" b="1" dirty="0"/>
              <a:t>= (1 - 0.2) </a:t>
            </a:r>
            <a:r>
              <a:rPr lang="tr-TR" sz="2800" b="1" dirty="0" err="1"/>
              <a:t>ms</a:t>
            </a:r>
            <a:r>
              <a:rPr lang="tr-TR" sz="2800" b="1" dirty="0"/>
              <a:t> + 0.2 </a:t>
            </a:r>
          </a:p>
          <a:p>
            <a:pPr marL="0" indent="0" algn="ctr">
              <a:buNone/>
            </a:pPr>
            <a:r>
              <a:rPr lang="tr-TR" sz="2800" b="1" dirty="0">
                <a:solidFill>
                  <a:srgbClr val="FF0000"/>
                </a:solidFill>
              </a:rPr>
              <a:t>c</a:t>
            </a:r>
            <a:r>
              <a:rPr lang="tr-TR" sz="2800" b="1" baseline="-25000" dirty="0">
                <a:solidFill>
                  <a:srgbClr val="FF0000"/>
                </a:solidFill>
              </a:rPr>
              <a:t>p</a:t>
            </a:r>
            <a:r>
              <a:rPr lang="tr-TR" sz="2800" b="1" dirty="0">
                <a:solidFill>
                  <a:srgbClr val="FF0000"/>
                </a:solidFill>
              </a:rPr>
              <a:t> = 0.8 </a:t>
            </a:r>
            <a:r>
              <a:rPr lang="tr-TR" sz="2800" b="1" dirty="0" err="1">
                <a:solidFill>
                  <a:srgbClr val="FF0000"/>
                </a:solidFill>
              </a:rPr>
              <a:t>m</a:t>
            </a:r>
            <a:r>
              <a:rPr lang="tr-TR" sz="2800" b="1" baseline="-25000" dirty="0" err="1">
                <a:solidFill>
                  <a:srgbClr val="FF0000"/>
                </a:solidFill>
              </a:rPr>
              <a:t>s</a:t>
            </a:r>
            <a:r>
              <a:rPr lang="tr-TR" sz="2800" b="1" dirty="0">
                <a:solidFill>
                  <a:srgbClr val="FF0000"/>
                </a:solidFill>
              </a:rPr>
              <a:t> + 0.2</a:t>
            </a:r>
          </a:p>
          <a:p>
            <a:r>
              <a:rPr lang="tr-TR" sz="2800" b="1" dirty="0"/>
              <a:t>SI birimlerinde </a:t>
            </a:r>
          </a:p>
          <a:p>
            <a:pPr marL="0" indent="0" algn="ctr">
              <a:buNone/>
            </a:pPr>
            <a:r>
              <a:rPr lang="tr-TR" sz="2800" b="1" dirty="0">
                <a:solidFill>
                  <a:srgbClr val="FF0000"/>
                </a:solidFill>
              </a:rPr>
              <a:t>c</a:t>
            </a:r>
            <a:r>
              <a:rPr lang="tr-TR" sz="2800" b="1" baseline="-25000" dirty="0">
                <a:solidFill>
                  <a:srgbClr val="FF0000"/>
                </a:solidFill>
              </a:rPr>
              <a:t>p</a:t>
            </a:r>
            <a:r>
              <a:rPr lang="tr-TR" sz="2800" b="1" dirty="0">
                <a:solidFill>
                  <a:srgbClr val="FF0000"/>
                </a:solidFill>
              </a:rPr>
              <a:t> = 3.349 </a:t>
            </a:r>
            <a:r>
              <a:rPr lang="tr-TR" sz="2800" b="1" dirty="0" err="1">
                <a:solidFill>
                  <a:srgbClr val="FF0000"/>
                </a:solidFill>
              </a:rPr>
              <a:t>m</a:t>
            </a:r>
            <a:r>
              <a:rPr lang="tr-TR" sz="2800" b="1" baseline="-25000" dirty="0" err="1">
                <a:solidFill>
                  <a:srgbClr val="FF0000"/>
                </a:solidFill>
              </a:rPr>
              <a:t>s</a:t>
            </a:r>
            <a:r>
              <a:rPr lang="tr-TR" sz="2800" b="1" dirty="0">
                <a:solidFill>
                  <a:srgbClr val="FF0000"/>
                </a:solidFill>
              </a:rPr>
              <a:t> + 0.83736 </a:t>
            </a:r>
            <a:endParaRPr lang="tr-TR" sz="3200" b="1" dirty="0">
              <a:solidFill>
                <a:srgbClr val="FF0000"/>
              </a:solidFill>
            </a:endParaRPr>
          </a:p>
          <a:p>
            <a:r>
              <a:rPr lang="tr-TR" sz="2800" b="1" dirty="0"/>
              <a:t>c</a:t>
            </a:r>
            <a:r>
              <a:rPr lang="tr-TR" sz="2800" b="1" baseline="-25000" dirty="0"/>
              <a:t>p</a:t>
            </a:r>
            <a:r>
              <a:rPr lang="tr-TR" sz="2800" b="1" dirty="0"/>
              <a:t> : Donma noktası üstünde özgül ısı, </a:t>
            </a:r>
            <a:r>
              <a:rPr lang="tr-TR" sz="2800" b="1" dirty="0" err="1"/>
              <a:t>kj</a:t>
            </a:r>
            <a:r>
              <a:rPr lang="tr-TR" sz="2800" b="1" dirty="0"/>
              <a:t>/kg K. </a:t>
            </a:r>
          </a:p>
          <a:p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8677102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192688"/>
          </a:xfrm>
        </p:spPr>
        <p:txBody>
          <a:bodyPr>
            <a:normAutofit/>
          </a:bodyPr>
          <a:lstStyle/>
          <a:p>
            <a:r>
              <a:rPr lang="tr-TR" sz="2800" b="1" dirty="0"/>
              <a:t>Donma noktası altında özgül ısı</a:t>
            </a:r>
          </a:p>
          <a:p>
            <a:pPr marL="0" indent="0" algn="ctr">
              <a:buNone/>
            </a:pPr>
            <a:r>
              <a:rPr lang="tr-TR" sz="2800" b="1" dirty="0"/>
              <a:t>c</a:t>
            </a:r>
            <a:r>
              <a:rPr lang="tr-TR" sz="2800" b="1" baseline="-25000" dirty="0"/>
              <a:t>p</a:t>
            </a:r>
            <a:r>
              <a:rPr lang="tr-TR" sz="2800" b="1" dirty="0"/>
              <a:t> = 2.093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s</a:t>
            </a:r>
            <a:r>
              <a:rPr lang="tr-TR" sz="2800" b="1" dirty="0"/>
              <a:t> + 0.83736 (1 -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s</a:t>
            </a:r>
            <a:r>
              <a:rPr lang="tr-TR" sz="2800" b="1" dirty="0"/>
              <a:t>) </a:t>
            </a:r>
          </a:p>
          <a:p>
            <a:pPr marL="0" indent="0" algn="ctr">
              <a:buNone/>
            </a:pPr>
            <a:r>
              <a:rPr lang="tr-TR" sz="2800" b="1" dirty="0"/>
              <a:t>c</a:t>
            </a:r>
            <a:r>
              <a:rPr lang="tr-TR" sz="2800" b="1" baseline="-25000" dirty="0"/>
              <a:t>p</a:t>
            </a:r>
            <a:r>
              <a:rPr lang="tr-TR" sz="2800" b="1" dirty="0"/>
              <a:t> = 2.093 </a:t>
            </a:r>
            <a:r>
              <a:rPr lang="tr-TR" sz="2800" b="1" dirty="0" err="1"/>
              <a:t>ms</a:t>
            </a:r>
            <a:r>
              <a:rPr lang="tr-TR" sz="2800" b="1" dirty="0"/>
              <a:t> + 0.83736 - 0.83736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s</a:t>
            </a:r>
            <a:r>
              <a:rPr lang="tr-TR" sz="2800" b="1" dirty="0"/>
              <a:t> </a:t>
            </a:r>
          </a:p>
          <a:p>
            <a:pPr marL="0" indent="0" algn="ctr">
              <a:buNone/>
            </a:pPr>
            <a:r>
              <a:rPr lang="tr-TR" sz="2800" b="1" dirty="0">
                <a:solidFill>
                  <a:srgbClr val="FF0000"/>
                </a:solidFill>
              </a:rPr>
              <a:t>c</a:t>
            </a:r>
            <a:r>
              <a:rPr lang="tr-TR" sz="2800" b="1" baseline="-25000" dirty="0">
                <a:solidFill>
                  <a:srgbClr val="FF0000"/>
                </a:solidFill>
              </a:rPr>
              <a:t>p</a:t>
            </a:r>
            <a:r>
              <a:rPr lang="tr-TR" sz="2800" b="1" dirty="0">
                <a:solidFill>
                  <a:srgbClr val="FF0000"/>
                </a:solidFill>
              </a:rPr>
              <a:t> = 1.256 </a:t>
            </a:r>
            <a:r>
              <a:rPr lang="tr-TR" sz="2800" b="1" dirty="0" err="1">
                <a:solidFill>
                  <a:srgbClr val="FF0000"/>
                </a:solidFill>
              </a:rPr>
              <a:t>m</a:t>
            </a:r>
            <a:r>
              <a:rPr lang="tr-TR" sz="2800" b="1" baseline="-25000" dirty="0" err="1">
                <a:solidFill>
                  <a:srgbClr val="FF0000"/>
                </a:solidFill>
              </a:rPr>
              <a:t>s</a:t>
            </a:r>
            <a:r>
              <a:rPr lang="tr-TR" sz="2800" b="1" dirty="0">
                <a:solidFill>
                  <a:srgbClr val="FF0000"/>
                </a:solidFill>
              </a:rPr>
              <a:t> + 0.83736 </a:t>
            </a:r>
          </a:p>
          <a:p>
            <a:r>
              <a:rPr lang="tr-TR" sz="2800" b="1" dirty="0"/>
              <a:t>c</a:t>
            </a:r>
            <a:r>
              <a:rPr lang="tr-TR" sz="2800" b="1" baseline="-25000" dirty="0"/>
              <a:t>p</a:t>
            </a:r>
            <a:r>
              <a:rPr lang="tr-TR" sz="2800" b="1" dirty="0"/>
              <a:t> : Özgül ısı, kcal/kg °C</a:t>
            </a:r>
            <a:endParaRPr lang="tr-TR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1501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Önemli miktarda yağ içeren gıdaların özgül ısısının hesaplanması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Donma noktası üstünde özgül ısı</a:t>
            </a:r>
          </a:p>
          <a:p>
            <a:pPr marL="0" indent="0" algn="ctr">
              <a:lnSpc>
                <a:spcPct val="16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c</a:t>
            </a:r>
            <a:r>
              <a:rPr lang="tr-TR" sz="2800" b="1" baseline="-25000" dirty="0">
                <a:solidFill>
                  <a:srgbClr val="FF0000"/>
                </a:solidFill>
              </a:rPr>
              <a:t>p</a:t>
            </a:r>
            <a:r>
              <a:rPr lang="tr-TR" sz="2800" b="1" dirty="0">
                <a:solidFill>
                  <a:srgbClr val="FF0000"/>
                </a:solidFill>
              </a:rPr>
              <a:t> = 1.675 </a:t>
            </a:r>
            <a:r>
              <a:rPr lang="tr-TR" sz="2800" b="1" dirty="0" err="1">
                <a:solidFill>
                  <a:srgbClr val="FF0000"/>
                </a:solidFill>
              </a:rPr>
              <a:t>m</a:t>
            </a:r>
            <a:r>
              <a:rPr lang="tr-TR" sz="2800" b="1" baseline="-25000" dirty="0" err="1">
                <a:solidFill>
                  <a:srgbClr val="FF0000"/>
                </a:solidFill>
              </a:rPr>
              <a:t>y</a:t>
            </a:r>
            <a:r>
              <a:rPr lang="tr-TR" sz="2800" b="1" dirty="0">
                <a:solidFill>
                  <a:srgbClr val="FF0000"/>
                </a:solidFill>
              </a:rPr>
              <a:t> + 0.837 </a:t>
            </a:r>
            <a:r>
              <a:rPr lang="tr-TR" sz="2800" b="1" dirty="0" err="1">
                <a:solidFill>
                  <a:srgbClr val="FF0000"/>
                </a:solidFill>
              </a:rPr>
              <a:t>m</a:t>
            </a:r>
            <a:r>
              <a:rPr lang="tr-TR" sz="2800" b="1" baseline="-25000" dirty="0" err="1">
                <a:solidFill>
                  <a:srgbClr val="FF0000"/>
                </a:solidFill>
              </a:rPr>
              <a:t>ydk</a:t>
            </a:r>
            <a:r>
              <a:rPr lang="tr-TR" sz="2800" b="1" dirty="0">
                <a:solidFill>
                  <a:srgbClr val="FF0000"/>
                </a:solidFill>
              </a:rPr>
              <a:t> + 4.186 </a:t>
            </a:r>
            <a:r>
              <a:rPr lang="tr-TR" sz="2800" b="1" dirty="0" err="1">
                <a:solidFill>
                  <a:srgbClr val="FF0000"/>
                </a:solidFill>
              </a:rPr>
              <a:t>m</a:t>
            </a:r>
            <a:r>
              <a:rPr lang="tr-TR" sz="2800" b="1" baseline="-25000" dirty="0" err="1">
                <a:solidFill>
                  <a:srgbClr val="FF0000"/>
                </a:solidFill>
              </a:rPr>
              <a:t>s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Donma noktası altında özgül ısı</a:t>
            </a:r>
          </a:p>
          <a:p>
            <a:pPr marL="0" indent="0" algn="ctr">
              <a:lnSpc>
                <a:spcPct val="16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c</a:t>
            </a:r>
            <a:r>
              <a:rPr lang="tr-TR" sz="2800" b="1" baseline="-25000" dirty="0">
                <a:solidFill>
                  <a:srgbClr val="FF0000"/>
                </a:solidFill>
              </a:rPr>
              <a:t>p</a:t>
            </a:r>
            <a:r>
              <a:rPr lang="tr-TR" sz="2800" b="1" dirty="0">
                <a:solidFill>
                  <a:srgbClr val="FF0000"/>
                </a:solidFill>
              </a:rPr>
              <a:t> = 1.675 </a:t>
            </a:r>
            <a:r>
              <a:rPr lang="tr-TR" sz="2800" b="1" dirty="0" err="1">
                <a:solidFill>
                  <a:srgbClr val="FF0000"/>
                </a:solidFill>
              </a:rPr>
              <a:t>m</a:t>
            </a:r>
            <a:r>
              <a:rPr lang="tr-TR" sz="2800" b="1" baseline="-25000" dirty="0" err="1">
                <a:solidFill>
                  <a:srgbClr val="FF0000"/>
                </a:solidFill>
              </a:rPr>
              <a:t>y</a:t>
            </a:r>
            <a:r>
              <a:rPr lang="tr-TR" sz="2800" b="1" dirty="0">
                <a:solidFill>
                  <a:srgbClr val="FF0000"/>
                </a:solidFill>
              </a:rPr>
              <a:t> + 0.837 </a:t>
            </a:r>
            <a:r>
              <a:rPr lang="tr-TR" sz="2800" b="1" dirty="0" err="1">
                <a:solidFill>
                  <a:srgbClr val="FF0000"/>
                </a:solidFill>
              </a:rPr>
              <a:t>m</a:t>
            </a:r>
            <a:r>
              <a:rPr lang="tr-TR" sz="2800" b="1" baseline="-25000" dirty="0" err="1">
                <a:solidFill>
                  <a:srgbClr val="FF0000"/>
                </a:solidFill>
              </a:rPr>
              <a:t>ydk</a:t>
            </a:r>
            <a:r>
              <a:rPr lang="tr-TR" sz="2800" b="1" dirty="0">
                <a:solidFill>
                  <a:srgbClr val="FF0000"/>
                </a:solidFill>
              </a:rPr>
              <a:t> + 2.093 </a:t>
            </a:r>
            <a:r>
              <a:rPr lang="tr-TR" sz="2800" b="1" dirty="0" err="1">
                <a:solidFill>
                  <a:srgbClr val="FF0000"/>
                </a:solidFill>
              </a:rPr>
              <a:t>m</a:t>
            </a:r>
            <a:r>
              <a:rPr lang="tr-TR" sz="2800" b="1" baseline="-25000" dirty="0" err="1">
                <a:solidFill>
                  <a:srgbClr val="FF0000"/>
                </a:solidFill>
              </a:rPr>
              <a:t>s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c</a:t>
            </a:r>
            <a:r>
              <a:rPr lang="tr-TR" sz="2800" b="1" baseline="-25000" dirty="0"/>
              <a:t>p</a:t>
            </a:r>
            <a:r>
              <a:rPr lang="tr-TR" sz="2800" b="1" dirty="0"/>
              <a:t> : Önemli miktarda yağ içeren bir gıdanın donma noktası üstündeki özgül ısısı, </a:t>
            </a:r>
            <a:r>
              <a:rPr lang="tr-TR" sz="2800" b="1" dirty="0" err="1"/>
              <a:t>kj</a:t>
            </a:r>
            <a:r>
              <a:rPr lang="tr-TR" sz="2800" b="1" dirty="0"/>
              <a:t>/kg K, </a:t>
            </a:r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 err="1"/>
              <a:t>m</a:t>
            </a:r>
            <a:r>
              <a:rPr lang="tr-TR" sz="2800" b="1" baseline="-25000" dirty="0" err="1"/>
              <a:t>y</a:t>
            </a:r>
            <a:r>
              <a:rPr lang="tr-TR" sz="2800" b="1" dirty="0"/>
              <a:t> : Gıdadaki yağın kütle fraksiyonu, </a:t>
            </a:r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 err="1"/>
              <a:t>m</a:t>
            </a:r>
            <a:r>
              <a:rPr lang="tr-TR" sz="2800" b="1" baseline="-25000" dirty="0" err="1"/>
              <a:t>ydk</a:t>
            </a:r>
            <a:r>
              <a:rPr lang="tr-TR" sz="2800" b="1" dirty="0"/>
              <a:t> : Gıdadaki yağ dışındaki katı maddelerin kütle fraksiyonu, </a:t>
            </a:r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 err="1"/>
              <a:t>m</a:t>
            </a:r>
            <a:r>
              <a:rPr lang="tr-TR" sz="2800" b="1" baseline="-25000" dirty="0" err="1"/>
              <a:t>s</a:t>
            </a:r>
            <a:r>
              <a:rPr lang="tr-TR" sz="2800" b="1" dirty="0"/>
              <a:t> : Gıdadaki suyun kütle fraksiyonu. </a:t>
            </a:r>
          </a:p>
          <a:p>
            <a:pPr marL="0" indent="0" algn="ctr">
              <a:lnSpc>
                <a:spcPct val="150000"/>
              </a:lnSpc>
              <a:spcBef>
                <a:spcPts val="600"/>
              </a:spcBef>
              <a:buNone/>
            </a:pP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8349759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b="1" dirty="0"/>
              <a:t>Başlıca bileşim unsuru (karbonhidrat, protein, yağ, kül ve su gibi) oranları bilinen gıdalarda özgül ısının hesaplanması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Donma noktası üstünde özgül ısı</a:t>
            </a:r>
          </a:p>
          <a:p>
            <a:pPr marL="0" indent="0" algn="ctr">
              <a:lnSpc>
                <a:spcPct val="160000"/>
              </a:lnSpc>
              <a:spcBef>
                <a:spcPts val="600"/>
              </a:spcBef>
              <a:buNone/>
            </a:pPr>
            <a:r>
              <a:rPr lang="tr-TR" sz="3100" b="1" dirty="0">
                <a:solidFill>
                  <a:srgbClr val="FF0000"/>
                </a:solidFill>
              </a:rPr>
              <a:t>c</a:t>
            </a:r>
            <a:r>
              <a:rPr lang="tr-TR" sz="3100" b="1" baseline="-25000" dirty="0">
                <a:solidFill>
                  <a:srgbClr val="FF0000"/>
                </a:solidFill>
              </a:rPr>
              <a:t>p</a:t>
            </a:r>
            <a:r>
              <a:rPr lang="tr-TR" sz="3100" b="1" dirty="0">
                <a:solidFill>
                  <a:srgbClr val="FF0000"/>
                </a:solidFill>
              </a:rPr>
              <a:t> = 1.424 </a:t>
            </a:r>
            <a:r>
              <a:rPr lang="tr-TR" sz="3100" b="1" dirty="0" err="1">
                <a:solidFill>
                  <a:srgbClr val="FF0000"/>
                </a:solidFill>
              </a:rPr>
              <a:t>m</a:t>
            </a:r>
            <a:r>
              <a:rPr lang="tr-TR" sz="3100" b="1" baseline="-25000" dirty="0" err="1">
                <a:solidFill>
                  <a:srgbClr val="FF0000"/>
                </a:solidFill>
              </a:rPr>
              <a:t>k</a:t>
            </a:r>
            <a:r>
              <a:rPr lang="tr-TR" sz="3100" b="1" dirty="0">
                <a:solidFill>
                  <a:srgbClr val="FF0000"/>
                </a:solidFill>
              </a:rPr>
              <a:t> + 1.549 </a:t>
            </a:r>
            <a:r>
              <a:rPr lang="tr-TR" sz="3100" b="1" dirty="0" err="1">
                <a:solidFill>
                  <a:srgbClr val="FF0000"/>
                </a:solidFill>
              </a:rPr>
              <a:t>m</a:t>
            </a:r>
            <a:r>
              <a:rPr lang="tr-TR" sz="3100" b="1" baseline="-25000" dirty="0" err="1">
                <a:solidFill>
                  <a:srgbClr val="FF0000"/>
                </a:solidFill>
              </a:rPr>
              <a:t>p</a:t>
            </a:r>
            <a:r>
              <a:rPr lang="tr-TR" sz="3100" b="1" dirty="0">
                <a:solidFill>
                  <a:srgbClr val="FF0000"/>
                </a:solidFill>
              </a:rPr>
              <a:t> + 1.675 </a:t>
            </a:r>
            <a:r>
              <a:rPr lang="tr-TR" sz="3100" b="1" dirty="0" err="1">
                <a:solidFill>
                  <a:srgbClr val="FF0000"/>
                </a:solidFill>
              </a:rPr>
              <a:t>m</a:t>
            </a:r>
            <a:r>
              <a:rPr lang="tr-TR" sz="3100" b="1" baseline="-25000" dirty="0" err="1">
                <a:solidFill>
                  <a:srgbClr val="FF0000"/>
                </a:solidFill>
              </a:rPr>
              <a:t>y</a:t>
            </a:r>
            <a:r>
              <a:rPr lang="tr-TR" sz="3100" b="1" dirty="0">
                <a:solidFill>
                  <a:srgbClr val="FF0000"/>
                </a:solidFill>
              </a:rPr>
              <a:t> + 0.837 </a:t>
            </a:r>
            <a:r>
              <a:rPr lang="tr-TR" sz="3100" b="1" dirty="0" err="1">
                <a:solidFill>
                  <a:srgbClr val="FF0000"/>
                </a:solidFill>
              </a:rPr>
              <a:t>m</a:t>
            </a:r>
            <a:r>
              <a:rPr lang="tr-TR" sz="3100" b="1" baseline="-25000" dirty="0" err="1">
                <a:solidFill>
                  <a:srgbClr val="FF0000"/>
                </a:solidFill>
              </a:rPr>
              <a:t>kü</a:t>
            </a:r>
            <a:r>
              <a:rPr lang="tr-TR" sz="3100" b="1" dirty="0">
                <a:solidFill>
                  <a:srgbClr val="FF0000"/>
                </a:solidFill>
              </a:rPr>
              <a:t> + 4.186 </a:t>
            </a:r>
            <a:r>
              <a:rPr lang="tr-TR" sz="3100" b="1" dirty="0" err="1">
                <a:solidFill>
                  <a:srgbClr val="FF0000"/>
                </a:solidFill>
              </a:rPr>
              <a:t>m</a:t>
            </a:r>
            <a:r>
              <a:rPr lang="tr-TR" sz="3100" b="1" baseline="-25000" dirty="0" err="1">
                <a:solidFill>
                  <a:srgbClr val="FF0000"/>
                </a:solidFill>
              </a:rPr>
              <a:t>s</a:t>
            </a:r>
            <a:r>
              <a:rPr lang="tr-TR" sz="3100" b="1" dirty="0">
                <a:solidFill>
                  <a:srgbClr val="FF0000"/>
                </a:solidFill>
              </a:rPr>
              <a:t> </a:t>
            </a:r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Donma noktası altında özgül ısı</a:t>
            </a:r>
          </a:p>
          <a:p>
            <a:pPr marL="0" indent="0" algn="ctr">
              <a:lnSpc>
                <a:spcPct val="160000"/>
              </a:lnSpc>
              <a:spcBef>
                <a:spcPts val="600"/>
              </a:spcBef>
              <a:buNone/>
            </a:pPr>
            <a:r>
              <a:rPr lang="tr-TR" sz="3100" b="1" dirty="0">
                <a:solidFill>
                  <a:srgbClr val="FF0000"/>
                </a:solidFill>
              </a:rPr>
              <a:t>c</a:t>
            </a:r>
            <a:r>
              <a:rPr lang="tr-TR" sz="3100" b="1" baseline="-25000" dirty="0">
                <a:solidFill>
                  <a:srgbClr val="FF0000"/>
                </a:solidFill>
              </a:rPr>
              <a:t>p</a:t>
            </a:r>
            <a:r>
              <a:rPr lang="tr-TR" sz="3100" b="1" dirty="0">
                <a:solidFill>
                  <a:srgbClr val="FF0000"/>
                </a:solidFill>
              </a:rPr>
              <a:t> = 1.424 </a:t>
            </a:r>
            <a:r>
              <a:rPr lang="tr-TR" sz="3100" b="1" dirty="0" err="1">
                <a:solidFill>
                  <a:srgbClr val="FF0000"/>
                </a:solidFill>
              </a:rPr>
              <a:t>m</a:t>
            </a:r>
            <a:r>
              <a:rPr lang="tr-TR" sz="3100" b="1" baseline="-25000" dirty="0" err="1">
                <a:solidFill>
                  <a:srgbClr val="FF0000"/>
                </a:solidFill>
              </a:rPr>
              <a:t>k</a:t>
            </a:r>
            <a:r>
              <a:rPr lang="tr-TR" sz="3100" b="1" dirty="0">
                <a:solidFill>
                  <a:srgbClr val="FF0000"/>
                </a:solidFill>
              </a:rPr>
              <a:t> + 1.549 </a:t>
            </a:r>
            <a:r>
              <a:rPr lang="tr-TR" sz="3100" b="1" dirty="0" err="1">
                <a:solidFill>
                  <a:srgbClr val="FF0000"/>
                </a:solidFill>
              </a:rPr>
              <a:t>m</a:t>
            </a:r>
            <a:r>
              <a:rPr lang="tr-TR" sz="3100" b="1" baseline="-25000" dirty="0" err="1">
                <a:solidFill>
                  <a:srgbClr val="FF0000"/>
                </a:solidFill>
              </a:rPr>
              <a:t>p</a:t>
            </a:r>
            <a:r>
              <a:rPr lang="tr-TR" sz="3100" b="1" dirty="0">
                <a:solidFill>
                  <a:srgbClr val="FF0000"/>
                </a:solidFill>
              </a:rPr>
              <a:t> + 1.675 </a:t>
            </a:r>
            <a:r>
              <a:rPr lang="tr-TR" sz="3100" b="1" dirty="0" err="1">
                <a:solidFill>
                  <a:srgbClr val="FF0000"/>
                </a:solidFill>
              </a:rPr>
              <a:t>m</a:t>
            </a:r>
            <a:r>
              <a:rPr lang="tr-TR" sz="3100" b="1" baseline="-25000" dirty="0" err="1">
                <a:solidFill>
                  <a:srgbClr val="FF0000"/>
                </a:solidFill>
              </a:rPr>
              <a:t>y</a:t>
            </a:r>
            <a:r>
              <a:rPr lang="tr-TR" sz="3100" b="1" dirty="0">
                <a:solidFill>
                  <a:srgbClr val="FF0000"/>
                </a:solidFill>
              </a:rPr>
              <a:t> + 0.837 </a:t>
            </a:r>
            <a:r>
              <a:rPr lang="tr-TR" sz="3100" b="1" dirty="0" err="1">
                <a:solidFill>
                  <a:srgbClr val="FF0000"/>
                </a:solidFill>
              </a:rPr>
              <a:t>m</a:t>
            </a:r>
            <a:r>
              <a:rPr lang="tr-TR" sz="3100" b="1" baseline="-25000" dirty="0" err="1">
                <a:solidFill>
                  <a:srgbClr val="FF0000"/>
                </a:solidFill>
              </a:rPr>
              <a:t>kü</a:t>
            </a:r>
            <a:r>
              <a:rPr lang="tr-TR" sz="3100" b="1" dirty="0">
                <a:solidFill>
                  <a:srgbClr val="FF0000"/>
                </a:solidFill>
              </a:rPr>
              <a:t> + 2.093 </a:t>
            </a:r>
            <a:r>
              <a:rPr lang="tr-TR" sz="3100" b="1" dirty="0" err="1">
                <a:solidFill>
                  <a:srgbClr val="FF0000"/>
                </a:solidFill>
              </a:rPr>
              <a:t>m</a:t>
            </a:r>
            <a:r>
              <a:rPr lang="tr-TR" sz="3100" b="1" baseline="-25000" dirty="0" err="1">
                <a:solidFill>
                  <a:srgbClr val="FF0000"/>
                </a:solidFill>
              </a:rPr>
              <a:t>s</a:t>
            </a:r>
            <a:endParaRPr lang="tr-TR" sz="3600" b="1" dirty="0">
              <a:solidFill>
                <a:srgbClr val="FF0000"/>
              </a:solidFill>
            </a:endParaRPr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c</a:t>
            </a:r>
            <a:r>
              <a:rPr lang="tr-TR" sz="2800" b="1" baseline="-25000" dirty="0"/>
              <a:t>p</a:t>
            </a:r>
            <a:r>
              <a:rPr lang="tr-TR" sz="2800" b="1" dirty="0"/>
              <a:t> : Önemli miktarda yağ içeren bir gıdanın donma noktası üstündeki özgül ısısı, </a:t>
            </a:r>
            <a:r>
              <a:rPr lang="tr-TR" sz="2800" b="1" dirty="0" err="1"/>
              <a:t>kj</a:t>
            </a:r>
            <a:r>
              <a:rPr lang="tr-TR" sz="2800" b="1" dirty="0"/>
              <a:t>/kg K, </a:t>
            </a:r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 err="1"/>
              <a:t>m</a:t>
            </a:r>
            <a:r>
              <a:rPr lang="tr-TR" sz="2800" b="1" baseline="-25000" dirty="0" err="1"/>
              <a:t>s</a:t>
            </a:r>
            <a:r>
              <a:rPr lang="tr-TR" sz="2800" b="1" dirty="0"/>
              <a:t> : Gıdadaki suyun kütle fraksiyonu. </a:t>
            </a:r>
          </a:p>
          <a:p>
            <a:pPr marL="0" indent="0" algn="ctr">
              <a:lnSpc>
                <a:spcPct val="150000"/>
              </a:lnSpc>
              <a:spcBef>
                <a:spcPts val="600"/>
              </a:spcBef>
              <a:buNone/>
            </a:pP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33138161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32656"/>
                <a:ext cx="10157354" cy="6120680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tr-TR" sz="2800" b="1" dirty="0"/>
                  <a:t>Bir objenin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kinetik enerjisi </a:t>
                </a:r>
                <a:r>
                  <a:rPr lang="tr-TR" sz="2800" b="1" dirty="0"/>
                  <a:t>ise, onun </a:t>
                </a:r>
                <a:r>
                  <a:rPr lang="tr-TR" sz="2800" b="1" dirty="0">
                    <a:solidFill>
                      <a:srgbClr val="7030A0"/>
                    </a:solidFill>
                  </a:rPr>
                  <a:t>hızından dolayı </a:t>
                </a:r>
                <a:r>
                  <a:rPr lang="tr-TR" sz="2800" b="1" dirty="0"/>
                  <a:t>kazandığı enerjisi olup, aşağıdaki eşitlikle tanımlanmıştır. </a:t>
                </a:r>
                <a:endParaRPr lang="en-US" sz="2800" b="1" dirty="0"/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tr-TR" sz="2800"/>
                        <m:t>K</m:t>
                      </m:r>
                      <m:r>
                        <m:rPr>
                          <m:nor/>
                        </m:rPr>
                        <a:rPr lang="tr-TR" sz="2800"/>
                        <m:t>.</m:t>
                      </m:r>
                      <m:r>
                        <m:rPr>
                          <m:nor/>
                        </m:rPr>
                        <a:rPr lang="tr-TR" sz="2800"/>
                        <m:t>E</m:t>
                      </m:r>
                      <m:r>
                        <m:rPr>
                          <m:nor/>
                        </m:rPr>
                        <a:rPr lang="tr-TR" sz="2800"/>
                        <m:t>. = 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tr-TR" sz="280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tr-TR" sz="280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tr-TR" sz="2800">
                          <a:latin typeface="Cambria Math" panose="02040503050406030204" pitchFamily="18" charset="0"/>
                        </a:rPr>
                        <m:t>m</m:t>
                      </m:r>
                      <m:r>
                        <a:rPr lang="tr-TR" sz="280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v</m:t>
                          </m:r>
                        </m:e>
                        <m:sup>
                          <m:r>
                            <a:rPr lang="tr-TR" sz="280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tr-TR" sz="2800" b="1" dirty="0"/>
              </a:p>
              <a:p>
                <a:r>
                  <a:rPr lang="tr-TR" sz="2800" b="1" dirty="0"/>
                  <a:t>Burada : </a:t>
                </a:r>
                <a:endParaRPr lang="en-US" sz="2800" b="1" dirty="0"/>
              </a:p>
              <a:p>
                <a:r>
                  <a:rPr lang="tr-TR" sz="2800" b="1" dirty="0"/>
                  <a:t>K.E.: Kinetik enerji, J, </a:t>
                </a:r>
                <a:endParaRPr lang="en-US" sz="2800" b="1" dirty="0"/>
              </a:p>
              <a:p>
                <a:r>
                  <a:rPr lang="tr-TR" sz="2800" b="1" dirty="0"/>
                  <a:t>m : Kütle, kg, </a:t>
                </a:r>
                <a:endParaRPr lang="en-US" sz="2800" b="1" dirty="0"/>
              </a:p>
              <a:p>
                <a:r>
                  <a:rPr lang="tr-TR" sz="2800" b="1" dirty="0"/>
                  <a:t>v : Hız, m/s. </a:t>
                </a:r>
                <a:endParaRPr lang="en-US" sz="2800" b="1" dirty="0"/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</a:pPr>
                <a:endParaRPr lang="en-US" sz="26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32656"/>
                <a:ext cx="10157354" cy="6120680"/>
              </a:xfrm>
              <a:blipFill>
                <a:blip r:embed="rId4"/>
                <a:stretch>
                  <a:fillRect l="-780" b="-19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16969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b="1" dirty="0"/>
              <a:t>Örnek</a:t>
            </a:r>
            <a:endParaRPr lang="tr-TR" sz="3200" b="1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/>
              <a:t>%37 karbonhidrat, %4 protein, %12 yağ, %3 kül, %44 su içeren parmak patatesin donma noktası üzerindeki özgül ısısını hesaplayınız. </a:t>
            </a:r>
          </a:p>
          <a:p>
            <a:pPr>
              <a:lnSpc>
                <a:spcPct val="150000"/>
              </a:lnSpc>
            </a:pPr>
            <a:endParaRPr lang="tr-TR" sz="2800" b="1" dirty="0"/>
          </a:p>
          <a:p>
            <a:endParaRPr lang="tr-TR" dirty="0"/>
          </a:p>
          <a:p>
            <a:pPr marL="0" indent="0" algn="ctr">
              <a:lnSpc>
                <a:spcPct val="150000"/>
              </a:lnSpc>
              <a:spcBef>
                <a:spcPts val="600"/>
              </a:spcBef>
              <a:buNone/>
            </a:pP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31854034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b="1" dirty="0"/>
              <a:t>Çözüm</a:t>
            </a:r>
            <a:endParaRPr lang="tr-TR" sz="3200" b="1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2800" b="1" dirty="0"/>
              <a:t>c</a:t>
            </a:r>
            <a:r>
              <a:rPr lang="tr-TR" sz="2800" b="1" baseline="-25000" dirty="0"/>
              <a:t>p</a:t>
            </a:r>
            <a:r>
              <a:rPr lang="tr-TR" sz="2800" b="1" dirty="0"/>
              <a:t> = 1.424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k</a:t>
            </a:r>
            <a:r>
              <a:rPr lang="tr-TR" sz="2800" b="1" dirty="0"/>
              <a:t> + 1.549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p</a:t>
            </a:r>
            <a:r>
              <a:rPr lang="tr-TR" sz="2800" b="1" dirty="0"/>
              <a:t> + 1.675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y</a:t>
            </a:r>
            <a:r>
              <a:rPr lang="tr-TR" sz="2800" b="1" dirty="0"/>
              <a:t> + 0.837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kü</a:t>
            </a:r>
            <a:r>
              <a:rPr lang="tr-TR" sz="2800" b="1" dirty="0"/>
              <a:t> + 4.186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s</a:t>
            </a:r>
            <a:r>
              <a:rPr lang="tr-TR" sz="2800" b="1" dirty="0"/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800" b="1" dirty="0"/>
              <a:t>c</a:t>
            </a:r>
            <a:r>
              <a:rPr lang="tr-TR" sz="2800" b="1" baseline="-25000" dirty="0"/>
              <a:t>p</a:t>
            </a:r>
            <a:r>
              <a:rPr lang="tr-TR" sz="2800" b="1" dirty="0"/>
              <a:t> = 1.424 (0.37) + 1.549 (0.04) + 1.675 (0.12) + 0.837 (0.03) + 186 (0.44)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800" b="1" dirty="0"/>
              <a:t>c</a:t>
            </a:r>
            <a:r>
              <a:rPr lang="tr-TR" sz="2800" b="1" baseline="-25000" dirty="0"/>
              <a:t>p</a:t>
            </a:r>
            <a:r>
              <a:rPr lang="tr-TR" sz="2800" b="1" dirty="0"/>
              <a:t> = 2.667 </a:t>
            </a:r>
            <a:r>
              <a:rPr lang="tr-TR" sz="2800" b="1" dirty="0" err="1"/>
              <a:t>kj</a:t>
            </a:r>
            <a:r>
              <a:rPr lang="tr-TR" sz="2800" b="1" dirty="0"/>
              <a:t>/kg K </a:t>
            </a:r>
          </a:p>
          <a:p>
            <a:pPr>
              <a:lnSpc>
                <a:spcPct val="150000"/>
              </a:lnSpc>
            </a:pPr>
            <a:endParaRPr lang="tr-TR" sz="2800" b="1" dirty="0"/>
          </a:p>
          <a:p>
            <a:endParaRPr lang="tr-TR" dirty="0"/>
          </a:p>
          <a:p>
            <a:pPr marL="0" indent="0" algn="ctr">
              <a:lnSpc>
                <a:spcPct val="150000"/>
              </a:lnSpc>
              <a:spcBef>
                <a:spcPts val="600"/>
              </a:spcBef>
              <a:buNone/>
            </a:pP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21748227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b="1" dirty="0"/>
              <a:t>Örnek</a:t>
            </a:r>
            <a:endParaRPr lang="tr-TR" sz="3200" b="1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/>
              <a:t>%16 suda çözünür kuru madde içeren bir nar suyunun donma noktası üstündeki ve altındaki özgül ısısını hesaplayınız. </a:t>
            </a:r>
          </a:p>
          <a:p>
            <a:pPr>
              <a:lnSpc>
                <a:spcPct val="150000"/>
              </a:lnSpc>
            </a:pPr>
            <a:endParaRPr lang="tr-TR" sz="2800" b="1" dirty="0"/>
          </a:p>
          <a:p>
            <a:endParaRPr lang="tr-TR" dirty="0"/>
          </a:p>
          <a:p>
            <a:pPr marL="0" indent="0" algn="ctr">
              <a:lnSpc>
                <a:spcPct val="150000"/>
              </a:lnSpc>
              <a:spcBef>
                <a:spcPts val="600"/>
              </a:spcBef>
              <a:buNone/>
            </a:pP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270158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b="1" dirty="0"/>
              <a:t>Çözüm</a:t>
            </a:r>
            <a:endParaRPr lang="tr-TR" sz="3200" b="1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r>
              <a:rPr lang="tr-TR" sz="2800" b="1" dirty="0"/>
              <a:t>Donma noktası üstündeki özgül ısı: </a:t>
            </a:r>
          </a:p>
          <a:p>
            <a:pPr algn="ctr"/>
            <a:r>
              <a:rPr lang="tr-TR" sz="2800" b="1" dirty="0"/>
              <a:t>c</a:t>
            </a:r>
            <a:r>
              <a:rPr lang="tr-TR" sz="2800" b="1" baseline="-25000" dirty="0"/>
              <a:t>p</a:t>
            </a:r>
            <a:r>
              <a:rPr lang="tr-TR" sz="2800" b="1" dirty="0"/>
              <a:t> = 3.349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s</a:t>
            </a:r>
            <a:r>
              <a:rPr lang="tr-TR" sz="2800" b="1" dirty="0"/>
              <a:t> + 0.83736 </a:t>
            </a:r>
          </a:p>
          <a:p>
            <a:pPr algn="ctr"/>
            <a:r>
              <a:rPr lang="tr-TR" sz="2800" b="1" dirty="0"/>
              <a:t>c</a:t>
            </a:r>
            <a:r>
              <a:rPr lang="tr-TR" sz="2800" b="1" baseline="-25000" dirty="0"/>
              <a:t>p</a:t>
            </a:r>
            <a:r>
              <a:rPr lang="tr-TR" sz="2800" b="1" dirty="0"/>
              <a:t> = 3.349 (1 - 0.16) + 0.83736 </a:t>
            </a:r>
          </a:p>
          <a:p>
            <a:pPr algn="ctr"/>
            <a:r>
              <a:rPr lang="tr-TR" sz="2800" b="1" dirty="0"/>
              <a:t>c</a:t>
            </a:r>
            <a:r>
              <a:rPr lang="tr-TR" sz="2800" b="1" baseline="-25000" dirty="0"/>
              <a:t>p</a:t>
            </a:r>
            <a:r>
              <a:rPr lang="tr-TR" sz="2800" b="1" dirty="0"/>
              <a:t> = 3.349 (0.84) + 0.83736 </a:t>
            </a:r>
          </a:p>
          <a:p>
            <a:pPr algn="ctr"/>
            <a:r>
              <a:rPr lang="tr-TR" sz="2800" b="1" dirty="0"/>
              <a:t>cp = 3.651 </a:t>
            </a:r>
            <a:r>
              <a:rPr lang="tr-TR" sz="2800" b="1" dirty="0" err="1"/>
              <a:t>kj</a:t>
            </a:r>
            <a:r>
              <a:rPr lang="tr-TR" sz="2800" b="1" dirty="0"/>
              <a:t>/kg K </a:t>
            </a:r>
          </a:p>
          <a:p>
            <a:pPr>
              <a:lnSpc>
                <a:spcPct val="150000"/>
              </a:lnSpc>
            </a:pPr>
            <a:endParaRPr lang="tr-TR" sz="2800" b="1" dirty="0"/>
          </a:p>
          <a:p>
            <a:endParaRPr lang="tr-TR" dirty="0"/>
          </a:p>
          <a:p>
            <a:pPr marL="0" indent="0" algn="ctr">
              <a:lnSpc>
                <a:spcPct val="150000"/>
              </a:lnSpc>
              <a:spcBef>
                <a:spcPts val="600"/>
              </a:spcBef>
              <a:buNone/>
            </a:pP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229324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192688"/>
          </a:xfrm>
        </p:spPr>
        <p:txBody>
          <a:bodyPr>
            <a:normAutofit/>
          </a:bodyPr>
          <a:lstStyle/>
          <a:p>
            <a:r>
              <a:rPr lang="tr-TR" sz="2800" b="1" dirty="0"/>
              <a:t>Donma noktası altındaki özgül ısı: </a:t>
            </a:r>
          </a:p>
          <a:p>
            <a:pPr marL="0" indent="0" algn="ctr">
              <a:buNone/>
            </a:pPr>
            <a:r>
              <a:rPr lang="tr-TR" sz="2800" b="1" dirty="0"/>
              <a:t>c</a:t>
            </a:r>
            <a:r>
              <a:rPr lang="tr-TR" sz="2800" b="1" baseline="-25000" dirty="0"/>
              <a:t>p</a:t>
            </a:r>
            <a:r>
              <a:rPr lang="tr-TR" sz="2800" b="1" dirty="0"/>
              <a:t> = 1.256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s</a:t>
            </a:r>
            <a:r>
              <a:rPr lang="tr-TR" sz="2800" b="1" dirty="0"/>
              <a:t> + 0.83736 </a:t>
            </a:r>
          </a:p>
          <a:p>
            <a:pPr marL="0" indent="0" algn="ctr">
              <a:buNone/>
            </a:pPr>
            <a:r>
              <a:rPr lang="tr-TR" sz="2800" b="1" dirty="0"/>
              <a:t>c</a:t>
            </a:r>
            <a:r>
              <a:rPr lang="tr-TR" sz="2800" b="1" baseline="-25000" dirty="0"/>
              <a:t>p</a:t>
            </a:r>
            <a:r>
              <a:rPr lang="tr-TR" sz="2800" b="1" dirty="0"/>
              <a:t> = 1.256 (0.84) + 0.83736 </a:t>
            </a:r>
          </a:p>
          <a:p>
            <a:pPr marL="0" indent="0" algn="ctr">
              <a:buNone/>
            </a:pPr>
            <a:r>
              <a:rPr lang="tr-TR" sz="2800" b="1" dirty="0"/>
              <a:t>c</a:t>
            </a:r>
            <a:r>
              <a:rPr lang="tr-TR" sz="2800" b="1" baseline="-25000" dirty="0"/>
              <a:t>p</a:t>
            </a:r>
            <a:r>
              <a:rPr lang="tr-TR" sz="2800" b="1" dirty="0"/>
              <a:t> = 1.892 </a:t>
            </a:r>
            <a:r>
              <a:rPr lang="tr-TR" sz="2800" b="1" dirty="0" err="1"/>
              <a:t>kj</a:t>
            </a:r>
            <a:r>
              <a:rPr lang="tr-TR" sz="2800" b="1" dirty="0"/>
              <a:t>/kg K </a:t>
            </a:r>
          </a:p>
        </p:txBody>
      </p:sp>
    </p:spTree>
    <p:extLst>
      <p:ext uri="{BB962C8B-B14F-4D97-AF65-F5344CB8AC3E}">
        <p14:creationId xmlns:p14="http://schemas.microsoft.com/office/powerpoint/2010/main" val="34716328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1926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1.892 </a:t>
            </a:r>
            <a:r>
              <a:rPr lang="tr-TR" sz="2800" b="1" dirty="0" err="1"/>
              <a:t>kj</a:t>
            </a:r>
            <a:r>
              <a:rPr lang="tr-TR" sz="2800" b="1" dirty="0"/>
              <a:t>/kg K olarak hesaplanmış bulunan özgül ısı, nar suyundaki tüm suyun donması, yani buz fazına dönüşmesinden sonraki özgül ısıdır.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Gıdalarda donma olayı, sıfır derecenin altında kendine özgü bir sıcaklıkta başlar, donma süresince özgül ısı azalır ve nihayet kendine özgü bir özgül ısı değerine ulaşır. </a:t>
            </a:r>
          </a:p>
        </p:txBody>
      </p:sp>
    </p:spTree>
    <p:extLst>
      <p:ext uri="{BB962C8B-B14F-4D97-AF65-F5344CB8AC3E}">
        <p14:creationId xmlns:p14="http://schemas.microsoft.com/office/powerpoint/2010/main" val="35776471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1926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Nar suyunun donma noktası üzerindeki özgül ısısı 3.651 </a:t>
            </a:r>
            <a:r>
              <a:rPr lang="tr-TR" sz="2800" b="1" dirty="0" err="1"/>
              <a:t>kj</a:t>
            </a:r>
            <a:r>
              <a:rPr lang="tr-TR" sz="2800" b="1" dirty="0"/>
              <a:t>/kg K olduğu halde, bu değer nar suyunun donması süresince azalır ve nihayet nar suyundaki suyun tamamı donduktan sonra 1.892 </a:t>
            </a:r>
            <a:r>
              <a:rPr lang="tr-TR" sz="2800" b="1" dirty="0" err="1"/>
              <a:t>kj</a:t>
            </a:r>
            <a:r>
              <a:rPr lang="tr-TR" sz="2800" b="1" dirty="0"/>
              <a:t>/kg K değerine ulaşmaktadır.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Tablo 4.1'de bazı gıdaların özgül ısıları verilmiştir. Bu tablodan da görüldüğü gibi, gıdaların su içeriğine bağlı olarak özgül ısı değerleri değişmektedir.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Gıdanın su içeriği arttıkça, özgül ısısı da artmaktadır. </a:t>
            </a:r>
          </a:p>
        </p:txBody>
      </p:sp>
    </p:spTree>
    <p:extLst>
      <p:ext uri="{BB962C8B-B14F-4D97-AF65-F5344CB8AC3E}">
        <p14:creationId xmlns:p14="http://schemas.microsoft.com/office/powerpoint/2010/main" val="19379812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7320746"/>
              </p:ext>
            </p:extLst>
          </p:nvPr>
        </p:nvGraphicFramePr>
        <p:xfrm>
          <a:off x="981844" y="548680"/>
          <a:ext cx="10585176" cy="4395216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3027360">
                  <a:extLst>
                    <a:ext uri="{9D8B030D-6E8A-4147-A177-3AD203B41FA5}">
                      <a16:colId xmlns:a16="http://schemas.microsoft.com/office/drawing/2014/main" val="1789965440"/>
                    </a:ext>
                  </a:extLst>
                </a:gridCol>
                <a:gridCol w="2834710">
                  <a:extLst>
                    <a:ext uri="{9D8B030D-6E8A-4147-A177-3AD203B41FA5}">
                      <a16:colId xmlns:a16="http://schemas.microsoft.com/office/drawing/2014/main" val="3961095530"/>
                    </a:ext>
                  </a:extLst>
                </a:gridCol>
                <a:gridCol w="2634874">
                  <a:extLst>
                    <a:ext uri="{9D8B030D-6E8A-4147-A177-3AD203B41FA5}">
                      <a16:colId xmlns:a16="http://schemas.microsoft.com/office/drawing/2014/main" val="1840162546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1735846408"/>
                    </a:ext>
                  </a:extLst>
                </a:gridCol>
              </a:tblGrid>
              <a:tr h="152400">
                <a:tc rowSpan="2"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Gıdalar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c</a:t>
                      </a:r>
                      <a:r>
                        <a:rPr lang="tr-TR" sz="2800" baseline="-25000">
                          <a:effectLst/>
                        </a:rPr>
                        <a:t>p</a:t>
                      </a:r>
                      <a:r>
                        <a:rPr lang="tr-TR" sz="2800">
                          <a:effectLst/>
                        </a:rPr>
                        <a:t> (kJ/kg K)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8952870"/>
                  </a:ext>
                </a:extLst>
              </a:tr>
              <a:tr h="15240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Su oranı (%)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Donma noktası üstü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 dirty="0">
                          <a:effectLst/>
                        </a:rPr>
                        <a:t>Donma noktası altı</a:t>
                      </a:r>
                      <a:endParaRPr lang="tr-TR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09134372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Meyveler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tr-TR" sz="2800">
                          <a:effectLst/>
                        </a:rPr>
                        <a:t> 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</a:rPr>
                        <a:t> </a:t>
                      </a:r>
                      <a:endParaRPr lang="tr-TR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8335" indent="-648335"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tr-TR" sz="2800">
                          <a:effectLst/>
                        </a:rPr>
                        <a:t> 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28015443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10414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Elma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84 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3.60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1.88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50922642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10414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Muz 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75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3.35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1.76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72336767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10414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Greyfrut 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89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3.81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1.93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90296636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10414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Şeftali 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87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3.78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1.93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33841415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10414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Ananas 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85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3.68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1.88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69502693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10414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Karpuz 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92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4.06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 dirty="0">
                          <a:effectLst/>
                        </a:rPr>
                        <a:t>2.01</a:t>
                      </a:r>
                      <a:endParaRPr lang="tr-TR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349253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20743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5917575"/>
              </p:ext>
            </p:extLst>
          </p:nvPr>
        </p:nvGraphicFramePr>
        <p:xfrm>
          <a:off x="1013852" y="548680"/>
          <a:ext cx="10585176" cy="4693920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992328">
                  <a:extLst>
                    <a:ext uri="{9D8B030D-6E8A-4147-A177-3AD203B41FA5}">
                      <a16:colId xmlns:a16="http://schemas.microsoft.com/office/drawing/2014/main" val="106317857"/>
                    </a:ext>
                  </a:extLst>
                </a:gridCol>
                <a:gridCol w="2880320">
                  <a:extLst>
                    <a:ext uri="{9D8B030D-6E8A-4147-A177-3AD203B41FA5}">
                      <a16:colId xmlns:a16="http://schemas.microsoft.com/office/drawing/2014/main" val="2454477780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3860126485"/>
                    </a:ext>
                  </a:extLst>
                </a:gridCol>
                <a:gridCol w="2120240">
                  <a:extLst>
                    <a:ext uri="{9D8B030D-6E8A-4147-A177-3AD203B41FA5}">
                      <a16:colId xmlns:a16="http://schemas.microsoft.com/office/drawing/2014/main" val="470117409"/>
                    </a:ext>
                  </a:extLst>
                </a:gridCol>
              </a:tblGrid>
              <a:tr h="152400">
                <a:tc rowSpan="2"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 dirty="0">
                          <a:effectLst/>
                        </a:rPr>
                        <a:t>Gıdalar</a:t>
                      </a:r>
                      <a:endParaRPr lang="tr-TR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0584" marR="100584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 dirty="0">
                          <a:effectLst/>
                        </a:rPr>
                        <a:t>c</a:t>
                      </a:r>
                      <a:r>
                        <a:rPr lang="tr-TR" sz="2800" baseline="-25000" dirty="0">
                          <a:effectLst/>
                        </a:rPr>
                        <a:t>p</a:t>
                      </a:r>
                      <a:r>
                        <a:rPr lang="tr-TR" sz="2800" dirty="0">
                          <a:effectLst/>
                        </a:rPr>
                        <a:t> (kJ/kg K)</a:t>
                      </a:r>
                      <a:endParaRPr lang="tr-TR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0584" marR="100584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1747750"/>
                  </a:ext>
                </a:extLst>
              </a:tr>
              <a:tr h="15240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 dirty="0">
                          <a:effectLst/>
                        </a:rPr>
                        <a:t>Su oranı (%)</a:t>
                      </a:r>
                      <a:endParaRPr lang="tr-TR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 dirty="0">
                          <a:effectLst/>
                        </a:rPr>
                        <a:t>Donma noktası üstü</a:t>
                      </a:r>
                      <a:endParaRPr lang="tr-TR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Donma noktası altı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5438" marR="75438" marT="0" marB="0"/>
                </a:tc>
                <a:extLst>
                  <a:ext uri="{0D108BD9-81ED-4DB2-BD59-A6C34878D82A}">
                    <a16:rowId xmlns:a16="http://schemas.microsoft.com/office/drawing/2014/main" val="1765318988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Sebzeler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 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 dirty="0">
                          <a:effectLst/>
                        </a:rPr>
                        <a:t> </a:t>
                      </a:r>
                      <a:endParaRPr lang="tr-TR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 dirty="0">
                          <a:effectLst/>
                        </a:rPr>
                        <a:t> </a:t>
                      </a:r>
                      <a:endParaRPr lang="tr-TR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5438" marR="75438" marT="0" marB="0"/>
                </a:tc>
                <a:extLst>
                  <a:ext uri="{0D108BD9-81ED-4DB2-BD59-A6C34878D82A}">
                    <a16:rowId xmlns:a16="http://schemas.microsoft.com/office/drawing/2014/main" val="1741071153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10414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Yeşil fasulye 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89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3.81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1.97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5438" marR="75438" marT="0" marB="0"/>
                </a:tc>
                <a:extLst>
                  <a:ext uri="{0D108BD9-81ED-4DB2-BD59-A6C34878D82A}">
                    <a16:rowId xmlns:a16="http://schemas.microsoft.com/office/drawing/2014/main" val="1820943121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10414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Lahana 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92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3.93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1.97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5438" marR="75438" marT="0" marB="0"/>
                </a:tc>
                <a:extLst>
                  <a:ext uri="{0D108BD9-81ED-4DB2-BD59-A6C34878D82A}">
                    <a16:rowId xmlns:a16="http://schemas.microsoft.com/office/drawing/2014/main" val="2488009791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10414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Havuç 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88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3.60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1.88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5438" marR="75438" marT="0" marB="0"/>
                </a:tc>
                <a:extLst>
                  <a:ext uri="{0D108BD9-81ED-4DB2-BD59-A6C34878D82A}">
                    <a16:rowId xmlns:a16="http://schemas.microsoft.com/office/drawing/2014/main" val="2953806072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10414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Mısır 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76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3.35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1.80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5438" marR="75438" marT="0" marB="0"/>
                </a:tc>
                <a:extLst>
                  <a:ext uri="{0D108BD9-81ED-4DB2-BD59-A6C34878D82A}">
                    <a16:rowId xmlns:a16="http://schemas.microsoft.com/office/drawing/2014/main" val="1903589891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10414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Bezelye 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74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3.31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1.76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5438" marR="75438" marT="0" marB="0"/>
                </a:tc>
                <a:extLst>
                  <a:ext uri="{0D108BD9-81ED-4DB2-BD59-A6C34878D82A}">
                    <a16:rowId xmlns:a16="http://schemas.microsoft.com/office/drawing/2014/main" val="1117058218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10414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Domates 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95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3.98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 dirty="0">
                          <a:effectLst/>
                        </a:rPr>
                        <a:t>2.01</a:t>
                      </a:r>
                      <a:endParaRPr lang="tr-TR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5438" marR="75438" marT="0" marB="0"/>
                </a:tc>
                <a:extLst>
                  <a:ext uri="{0D108BD9-81ED-4DB2-BD59-A6C34878D82A}">
                    <a16:rowId xmlns:a16="http://schemas.microsoft.com/office/drawing/2014/main" val="2091638026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10414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Kuşkonmaz 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93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3.93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 dirty="0">
                          <a:effectLst/>
                        </a:rPr>
                        <a:t>2.01</a:t>
                      </a:r>
                      <a:endParaRPr lang="tr-TR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5438" marR="75438" marT="0" marB="0"/>
                </a:tc>
                <a:extLst>
                  <a:ext uri="{0D108BD9-81ED-4DB2-BD59-A6C34878D82A}">
                    <a16:rowId xmlns:a16="http://schemas.microsoft.com/office/drawing/2014/main" val="24551276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82526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2904466"/>
              </p:ext>
            </p:extLst>
          </p:nvPr>
        </p:nvGraphicFramePr>
        <p:xfrm>
          <a:off x="1013852" y="548680"/>
          <a:ext cx="10585176" cy="4693920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992328">
                  <a:extLst>
                    <a:ext uri="{9D8B030D-6E8A-4147-A177-3AD203B41FA5}">
                      <a16:colId xmlns:a16="http://schemas.microsoft.com/office/drawing/2014/main" val="174318408"/>
                    </a:ext>
                  </a:extLst>
                </a:gridCol>
                <a:gridCol w="2869742">
                  <a:extLst>
                    <a:ext uri="{9D8B030D-6E8A-4147-A177-3AD203B41FA5}">
                      <a16:colId xmlns:a16="http://schemas.microsoft.com/office/drawing/2014/main" val="1720832009"/>
                    </a:ext>
                  </a:extLst>
                </a:gridCol>
                <a:gridCol w="2530858">
                  <a:extLst>
                    <a:ext uri="{9D8B030D-6E8A-4147-A177-3AD203B41FA5}">
                      <a16:colId xmlns:a16="http://schemas.microsoft.com/office/drawing/2014/main" val="1568630501"/>
                    </a:ext>
                  </a:extLst>
                </a:gridCol>
                <a:gridCol w="2192248">
                  <a:extLst>
                    <a:ext uri="{9D8B030D-6E8A-4147-A177-3AD203B41FA5}">
                      <a16:colId xmlns:a16="http://schemas.microsoft.com/office/drawing/2014/main" val="2031742071"/>
                    </a:ext>
                  </a:extLst>
                </a:gridCol>
              </a:tblGrid>
              <a:tr h="152400">
                <a:tc rowSpan="2"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Gıdalar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c</a:t>
                      </a:r>
                      <a:r>
                        <a:rPr lang="tr-TR" sz="2800" baseline="-25000">
                          <a:effectLst/>
                        </a:rPr>
                        <a:t>p</a:t>
                      </a:r>
                      <a:r>
                        <a:rPr lang="tr-TR" sz="2800">
                          <a:effectLst/>
                        </a:rPr>
                        <a:t> (kJ/kg K)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0659084"/>
                  </a:ext>
                </a:extLst>
              </a:tr>
              <a:tr h="15240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 dirty="0">
                          <a:effectLst/>
                        </a:rPr>
                        <a:t>Su oranı (%)</a:t>
                      </a:r>
                      <a:endParaRPr lang="tr-TR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Donma noktası üstü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 dirty="0">
                          <a:effectLst/>
                        </a:rPr>
                        <a:t>Donma noktası altı</a:t>
                      </a:r>
                      <a:endParaRPr lang="tr-TR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0949044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Etler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 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 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 dirty="0">
                          <a:effectLst/>
                        </a:rPr>
                        <a:t> </a:t>
                      </a:r>
                      <a:endParaRPr lang="tr-TR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11269048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10414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Sığır eti 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75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3.22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1.67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24842296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10414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Balık eti 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70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3.18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1.67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62177585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10414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Kuzu eti 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70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3.18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1.67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62773977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10414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Domuz eti 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60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2.85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1.53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54727597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10414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Domuz pastırması 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20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2.09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1.26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22147898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10414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Dana eti 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63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2.97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 dirty="0">
                          <a:effectLst/>
                        </a:rPr>
                        <a:t>1.67</a:t>
                      </a:r>
                      <a:endParaRPr lang="tr-TR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460578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5010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Bir maddeyi oluşturan atom ve </a:t>
            </a:r>
            <a:r>
              <a:rPr lang="tr-TR" sz="2800" b="1" dirty="0">
                <a:solidFill>
                  <a:srgbClr val="FF0000"/>
                </a:solidFill>
              </a:rPr>
              <a:t>moleküller sürekli hareket </a:t>
            </a:r>
            <a:r>
              <a:rPr lang="tr-TR" sz="2800" b="1" dirty="0"/>
              <a:t>halinde olup, birbirleriyle çarpışırlar ya da titreşirler.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 hareketler sonucu sahip olunan enerji, </a:t>
            </a:r>
            <a:r>
              <a:rPr lang="tr-TR" sz="2800" b="1" dirty="0" err="1">
                <a:solidFill>
                  <a:srgbClr val="FF0000"/>
                </a:solidFill>
              </a:rPr>
              <a:t>internal</a:t>
            </a:r>
            <a:r>
              <a:rPr lang="tr-TR" sz="2800" b="1" dirty="0">
                <a:solidFill>
                  <a:srgbClr val="FF0000"/>
                </a:solidFill>
              </a:rPr>
              <a:t> (içsel) enerji</a:t>
            </a:r>
            <a:r>
              <a:rPr lang="tr-TR" sz="2800" b="1" dirty="0"/>
              <a:t> olarak tanımlanır.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İnternal enerji ölçülemese de, bu </a:t>
            </a:r>
            <a:r>
              <a:rPr lang="tr-TR" sz="2800" b="1" dirty="0">
                <a:solidFill>
                  <a:srgbClr val="00B0F0"/>
                </a:solidFill>
              </a:rPr>
              <a:t>enerjideki değişim </a:t>
            </a:r>
            <a:r>
              <a:rPr lang="tr-TR" sz="2800" b="1" dirty="0"/>
              <a:t>sıcaklık ve basınçtaki değişimle ilişkilendirilebilir.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8055899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2446772"/>
              </p:ext>
            </p:extLst>
          </p:nvPr>
        </p:nvGraphicFramePr>
        <p:xfrm>
          <a:off x="1013852" y="548680"/>
          <a:ext cx="10585175" cy="4267200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992328">
                  <a:extLst>
                    <a:ext uri="{9D8B030D-6E8A-4147-A177-3AD203B41FA5}">
                      <a16:colId xmlns:a16="http://schemas.microsoft.com/office/drawing/2014/main" val="3879914655"/>
                    </a:ext>
                  </a:extLst>
                </a:gridCol>
                <a:gridCol w="2869742">
                  <a:extLst>
                    <a:ext uri="{9D8B030D-6E8A-4147-A177-3AD203B41FA5}">
                      <a16:colId xmlns:a16="http://schemas.microsoft.com/office/drawing/2014/main" val="1333758943"/>
                    </a:ext>
                  </a:extLst>
                </a:gridCol>
                <a:gridCol w="2530858">
                  <a:extLst>
                    <a:ext uri="{9D8B030D-6E8A-4147-A177-3AD203B41FA5}">
                      <a16:colId xmlns:a16="http://schemas.microsoft.com/office/drawing/2014/main" val="765765032"/>
                    </a:ext>
                  </a:extLst>
                </a:gridCol>
                <a:gridCol w="2192247">
                  <a:extLst>
                    <a:ext uri="{9D8B030D-6E8A-4147-A177-3AD203B41FA5}">
                      <a16:colId xmlns:a16="http://schemas.microsoft.com/office/drawing/2014/main" val="1766215214"/>
                    </a:ext>
                  </a:extLst>
                </a:gridCol>
              </a:tblGrid>
              <a:tr h="142824">
                <a:tc rowSpan="2"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Gıdalar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271" marR="64271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c</a:t>
                      </a:r>
                      <a:r>
                        <a:rPr lang="tr-TR" sz="2800" baseline="-25000">
                          <a:effectLst/>
                        </a:rPr>
                        <a:t>p</a:t>
                      </a:r>
                      <a:r>
                        <a:rPr lang="tr-TR" sz="2800">
                          <a:effectLst/>
                        </a:rPr>
                        <a:t> (kJ/kg K)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271" marR="64271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4908423"/>
                  </a:ext>
                </a:extLst>
              </a:tr>
              <a:tr h="14282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Su oranı (%)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271" marR="64271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Donma noktası üstü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271" marR="64271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Donma noktası altı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271" marR="64271" marT="0" marB="0"/>
                </a:tc>
                <a:extLst>
                  <a:ext uri="{0D108BD9-81ED-4DB2-BD59-A6C34878D82A}">
                    <a16:rowId xmlns:a16="http://schemas.microsoft.com/office/drawing/2014/main" val="218601995"/>
                  </a:ext>
                </a:extLst>
              </a:tr>
              <a:tr h="142824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Diğer gıdalar 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271" marR="64271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 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271" marR="64271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 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271" marR="64271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 dirty="0">
                          <a:effectLst/>
                        </a:rPr>
                        <a:t> </a:t>
                      </a:r>
                      <a:endParaRPr lang="tr-TR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271" marR="64271" marT="0" marB="0"/>
                </a:tc>
                <a:extLst>
                  <a:ext uri="{0D108BD9-81ED-4DB2-BD59-A6C34878D82A}">
                    <a16:rowId xmlns:a16="http://schemas.microsoft.com/office/drawing/2014/main" val="1559873063"/>
                  </a:ext>
                </a:extLst>
              </a:tr>
              <a:tr h="142824">
                <a:tc>
                  <a:txBody>
                    <a:bodyPr/>
                    <a:lstStyle/>
                    <a:p>
                      <a:pPr marL="10414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Bira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271" marR="64271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92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271" marR="64271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4.19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271" marR="64271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2.01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271" marR="64271" marT="0" marB="0"/>
                </a:tc>
                <a:extLst>
                  <a:ext uri="{0D108BD9-81ED-4DB2-BD59-A6C34878D82A}">
                    <a16:rowId xmlns:a16="http://schemas.microsoft.com/office/drawing/2014/main" val="1232302443"/>
                  </a:ext>
                </a:extLst>
              </a:tr>
              <a:tr h="142824">
                <a:tc>
                  <a:txBody>
                    <a:bodyPr/>
                    <a:lstStyle/>
                    <a:p>
                      <a:pPr marL="10414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Ekmek 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271" marR="64271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32-37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271" marR="64271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2.93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271" marR="64271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1.42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271" marR="64271" marT="0" marB="0"/>
                </a:tc>
                <a:extLst>
                  <a:ext uri="{0D108BD9-81ED-4DB2-BD59-A6C34878D82A}">
                    <a16:rowId xmlns:a16="http://schemas.microsoft.com/office/drawing/2014/main" val="478712693"/>
                  </a:ext>
                </a:extLst>
              </a:tr>
              <a:tr h="142824">
                <a:tc>
                  <a:txBody>
                    <a:bodyPr/>
                    <a:lstStyle/>
                    <a:p>
                      <a:pPr marL="10414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Yumurta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271" marR="64271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-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271" marR="64271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3.20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271" marR="64271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1.67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271" marR="64271" marT="0" marB="0"/>
                </a:tc>
                <a:extLst>
                  <a:ext uri="{0D108BD9-81ED-4DB2-BD59-A6C34878D82A}">
                    <a16:rowId xmlns:a16="http://schemas.microsoft.com/office/drawing/2014/main" val="3868889686"/>
                  </a:ext>
                </a:extLst>
              </a:tr>
              <a:tr h="142824">
                <a:tc>
                  <a:txBody>
                    <a:bodyPr/>
                    <a:lstStyle/>
                    <a:p>
                      <a:pPr marL="10414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Dondurma 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271" marR="64271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58-66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271" marR="64271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3.30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271" marR="64271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1.88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271" marR="64271" marT="0" marB="0"/>
                </a:tc>
                <a:extLst>
                  <a:ext uri="{0D108BD9-81ED-4DB2-BD59-A6C34878D82A}">
                    <a16:rowId xmlns:a16="http://schemas.microsoft.com/office/drawing/2014/main" val="2751723669"/>
                  </a:ext>
                </a:extLst>
              </a:tr>
              <a:tr h="142824">
                <a:tc>
                  <a:txBody>
                    <a:bodyPr/>
                    <a:lstStyle/>
                    <a:p>
                      <a:pPr marL="10414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Süt 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271" marR="64271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87.5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271" marR="64271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3.90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271" marR="64271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2.0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271" marR="64271" marT="0" marB="0"/>
                </a:tc>
                <a:extLst>
                  <a:ext uri="{0D108BD9-81ED-4DB2-BD59-A6C34878D82A}">
                    <a16:rowId xmlns:a16="http://schemas.microsoft.com/office/drawing/2014/main" val="1331628020"/>
                  </a:ext>
                </a:extLst>
              </a:tr>
              <a:tr h="142824">
                <a:tc>
                  <a:txBody>
                    <a:bodyPr/>
                    <a:lstStyle/>
                    <a:p>
                      <a:pPr marL="10414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Su 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271" marR="64271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100 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271" marR="64271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>
                          <a:effectLst/>
                        </a:rPr>
                        <a:t>4.19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271" marR="64271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800" dirty="0">
                          <a:effectLst/>
                        </a:rPr>
                        <a:t>2.05</a:t>
                      </a:r>
                      <a:endParaRPr lang="tr-TR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271" marR="64271" marT="0" marB="0"/>
                </a:tc>
                <a:extLst>
                  <a:ext uri="{0D108BD9-81ED-4DB2-BD59-A6C34878D82A}">
                    <a16:rowId xmlns:a16="http://schemas.microsoft.com/office/drawing/2014/main" val="19894679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63430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Gıdaların işlenmesi sırasında </a:t>
            </a:r>
            <a:r>
              <a:rPr lang="tr-TR" sz="2800" b="1" dirty="0">
                <a:solidFill>
                  <a:srgbClr val="FF0000"/>
                </a:solidFill>
              </a:rPr>
              <a:t>bir ya da iki enerji türü baskın </a:t>
            </a:r>
            <a:r>
              <a:rPr lang="tr-TR" sz="2800" b="1" dirty="0"/>
              <a:t>olurken, diğer enerji çeşitleri ihmal edilebilir.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rgbClr val="FF0000"/>
                </a:solidFill>
              </a:rPr>
              <a:t>Örneğin, </a:t>
            </a:r>
            <a:r>
              <a:rPr lang="tr-TR" sz="2800" b="1" dirty="0"/>
              <a:t>salça üreten bir işletmede domatesler konveyörden yıkama tankına boşaltılırken, domateslerin </a:t>
            </a:r>
            <a:r>
              <a:rPr lang="tr-TR" sz="2800" b="1" dirty="0">
                <a:solidFill>
                  <a:srgbClr val="FF0000"/>
                </a:solidFill>
              </a:rPr>
              <a:t>potansiyel ve kinetik enerjileri değişirken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50"/>
                </a:solidFill>
              </a:rPr>
              <a:t>kimyasal ve elektrik </a:t>
            </a:r>
            <a:r>
              <a:rPr lang="tr-TR" sz="2800" b="1" dirty="0"/>
              <a:t>enerjisi gibi enerji tipleri ya değişmez ya da çok küçük oranda değişime uğrar ve bu nedenle de ihmal edilebilir.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val="30822792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Benzer şekilde, </a:t>
            </a:r>
            <a:r>
              <a:rPr lang="tr-TR" sz="2800" b="1" dirty="0">
                <a:solidFill>
                  <a:srgbClr val="FF0000"/>
                </a:solidFill>
              </a:rPr>
              <a:t>domates suyu bir ısıtıcıda </a:t>
            </a:r>
            <a:r>
              <a:rPr lang="tr-TR" sz="2800" b="1" dirty="0"/>
              <a:t>ısıtıldığında, domates suyunun potansiyel ve kinetik enerjisi değişmez, buna karşın sıcaklık artışına bağlı olarak </a:t>
            </a:r>
            <a:r>
              <a:rPr lang="tr-TR" sz="2800" b="1" dirty="0">
                <a:solidFill>
                  <a:srgbClr val="FF0000"/>
                </a:solidFill>
              </a:rPr>
              <a:t>domates suyunun </a:t>
            </a:r>
            <a:r>
              <a:rPr lang="tr-TR" sz="2800" b="1" dirty="0" err="1">
                <a:solidFill>
                  <a:srgbClr val="FF0000"/>
                </a:solidFill>
              </a:rPr>
              <a:t>internal</a:t>
            </a:r>
            <a:r>
              <a:rPr lang="tr-TR" sz="2800" b="1" dirty="0">
                <a:solidFill>
                  <a:srgbClr val="FF0000"/>
                </a:solidFill>
              </a:rPr>
              <a:t> enerjisi artar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Bir sistemin ya da maddenin toplam enerjisi aşağıdaki eşitlikle ifade edilir.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dirty="0" err="1"/>
              <a:t>E</a:t>
            </a:r>
            <a:r>
              <a:rPr lang="tr-TR" sz="2800" b="1" baseline="-25000" dirty="0" err="1"/>
              <a:t>Toplam</a:t>
            </a:r>
            <a:r>
              <a:rPr lang="tr-TR" sz="2800" b="1" dirty="0"/>
              <a:t>= E</a:t>
            </a:r>
            <a:r>
              <a:rPr lang="tr-TR" sz="2800" b="1" baseline="-25000" dirty="0"/>
              <a:t>KE</a:t>
            </a:r>
            <a:r>
              <a:rPr lang="tr-TR" sz="2800" b="1" dirty="0"/>
              <a:t> + E</a:t>
            </a:r>
            <a:r>
              <a:rPr lang="tr-TR" sz="2800" b="1" baseline="-25000" dirty="0"/>
              <a:t>PE</a:t>
            </a:r>
            <a:r>
              <a:rPr lang="tr-TR" sz="2800" b="1" dirty="0"/>
              <a:t> + </a:t>
            </a:r>
            <a:r>
              <a:rPr lang="tr-TR" sz="2800" b="1" dirty="0" err="1"/>
              <a:t>E</a:t>
            </a:r>
            <a:r>
              <a:rPr lang="tr-TR" sz="2800" b="1" baseline="-25000" dirty="0" err="1"/>
              <a:t>Elektliksel</a:t>
            </a:r>
            <a:r>
              <a:rPr lang="tr-TR" sz="2800" b="1" dirty="0"/>
              <a:t> + </a:t>
            </a:r>
            <a:r>
              <a:rPr lang="tr-TR" sz="2800" b="1" dirty="0" err="1"/>
              <a:t>E</a:t>
            </a:r>
            <a:r>
              <a:rPr lang="tr-TR" sz="2800" b="1" baseline="-25000" dirty="0" err="1"/>
              <a:t>Manyetik</a:t>
            </a:r>
            <a:r>
              <a:rPr lang="tr-TR" sz="2800" b="1" dirty="0"/>
              <a:t> + </a:t>
            </a:r>
            <a:r>
              <a:rPr lang="tr-TR" sz="2800" b="1" dirty="0" err="1"/>
              <a:t>E</a:t>
            </a:r>
            <a:r>
              <a:rPr lang="tr-TR" sz="2800" b="1" baseline="-25000" dirty="0" err="1"/>
              <a:t>kimyaaal</a:t>
            </a:r>
            <a:r>
              <a:rPr lang="tr-TR" sz="2800" b="1" dirty="0"/>
              <a:t> +……+ </a:t>
            </a:r>
            <a:r>
              <a:rPr lang="tr-TR" sz="2800" b="1" dirty="0" err="1"/>
              <a:t>E</a:t>
            </a:r>
            <a:r>
              <a:rPr lang="tr-TR" sz="2800" b="1" baseline="-25000" dirty="0" err="1"/>
              <a:t>İnternal</a:t>
            </a:r>
            <a:endParaRPr lang="tr-TR" sz="2800" b="1" baseline="-25000" dirty="0"/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617797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2646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Kinetik, potansiyel ve internal enerjilerle kıyaslandığında, eğer diğer enerjilerin düzeyi çok küçükse, bu enerjiler ihmal edilebilir ve 4.3 No'lu enerji eşitliği, aşağıdaki eşitlikle ifade edilir.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dirty="0" err="1"/>
              <a:t>E</a:t>
            </a:r>
            <a:r>
              <a:rPr lang="tr-TR" sz="2800" b="1" baseline="-25000" dirty="0" err="1"/>
              <a:t>Toplam</a:t>
            </a:r>
            <a:r>
              <a:rPr lang="tr-TR" sz="2800" b="1" dirty="0"/>
              <a:t> = E</a:t>
            </a:r>
            <a:r>
              <a:rPr lang="tr-TR" sz="2800" b="1" baseline="-25000" dirty="0"/>
              <a:t>KE</a:t>
            </a:r>
            <a:r>
              <a:rPr lang="tr-TR" sz="2800" b="1" dirty="0"/>
              <a:t> + E</a:t>
            </a:r>
            <a:r>
              <a:rPr lang="tr-TR" sz="2800" b="1" baseline="-25000" dirty="0"/>
              <a:t>PE</a:t>
            </a:r>
            <a:r>
              <a:rPr lang="tr-TR" sz="2800" b="1" dirty="0"/>
              <a:t> + </a:t>
            </a:r>
            <a:r>
              <a:rPr lang="tr-TR" sz="2800" b="1" dirty="0" err="1"/>
              <a:t>T</a:t>
            </a:r>
            <a:r>
              <a:rPr lang="tr-TR" sz="2800" b="1" baseline="-25000" dirty="0" err="1"/>
              <a:t>İnternal</a:t>
            </a:r>
            <a:r>
              <a:rPr lang="tr-TR" sz="2800" b="1" baseline="-25000" dirty="0"/>
              <a:t> </a:t>
            </a:r>
            <a:r>
              <a:rPr lang="tr-TR" sz="2800" b="1" dirty="0"/>
              <a:t> 	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val="17019411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ooks 16x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10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11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12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13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14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15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16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17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18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19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2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20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21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22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23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24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25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26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27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28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29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3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30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31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32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33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34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35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36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37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38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39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4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40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41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42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43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44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45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46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47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48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49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5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50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51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52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53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54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6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7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8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9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1B558C7-619B-49BE-9097-7FCBDADD4E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2803</Words>
  <Application>Microsoft Office PowerPoint</Application>
  <PresentationFormat>Custom</PresentationFormat>
  <Paragraphs>369</Paragraphs>
  <Slides>60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5" baseType="lpstr">
      <vt:lpstr>Arial</vt:lpstr>
      <vt:lpstr>Calibri</vt:lpstr>
      <vt:lpstr>Cambria Math</vt:lpstr>
      <vt:lpstr>Century Gothic</vt:lpstr>
      <vt:lpstr>Books 16x9</vt:lpstr>
      <vt:lpstr>Kütle ve Enerji Denklikleri Enerji Denkliği I</vt:lpstr>
      <vt:lpstr>Bu Hafta</vt:lpstr>
      <vt:lpstr>4.1 ENERJİ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Entalpi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Isı</vt:lpstr>
      <vt:lpstr>PowerPoint Presentation</vt:lpstr>
      <vt:lpstr>PowerPoint Presentation</vt:lpstr>
      <vt:lpstr>PowerPoint Presentation</vt:lpstr>
      <vt:lpstr>Isı Enerjisinin Şekilleri </vt:lpstr>
      <vt:lpstr>PowerPoint Presentation</vt:lpstr>
      <vt:lpstr>PowerPoint Presentation</vt:lpstr>
      <vt:lpstr>Örnek</vt:lpstr>
      <vt:lpstr>PowerPoint Presentation</vt:lpstr>
      <vt:lpstr>Örnek</vt:lpstr>
      <vt:lpstr>PowerPoint Presentation</vt:lpstr>
      <vt:lpstr>Örnek</vt:lpstr>
      <vt:lpstr>Çözüm</vt:lpstr>
      <vt:lpstr>Özgü Isı</vt:lpstr>
      <vt:lpstr>PowerPoint Presentation</vt:lpstr>
      <vt:lpstr>PowerPoint Presentation</vt:lpstr>
      <vt:lpstr>PowerPoint Presentation</vt:lpstr>
      <vt:lpstr>Su ve katı madde oranı bilinen gıdaların özgül ısısının hesaplanması </vt:lpstr>
      <vt:lpstr>PowerPoint Presentation</vt:lpstr>
      <vt:lpstr>Donma noktası üstünde özgül ısı </vt:lpstr>
      <vt:lpstr>PowerPoint Presentation</vt:lpstr>
      <vt:lpstr>PowerPoint Presentation</vt:lpstr>
      <vt:lpstr>Önemli miktarda yağ içeren gıdaların özgül ısısının hesaplanması </vt:lpstr>
      <vt:lpstr>Başlıca bileşim unsuru (karbonhidrat, protein, yağ, kül ve su gibi) oranları bilinen gıdalarda özgül ısının hesaplanması </vt:lpstr>
      <vt:lpstr>Örnek</vt:lpstr>
      <vt:lpstr>Çözüm</vt:lpstr>
      <vt:lpstr>Örnek</vt:lpstr>
      <vt:lpstr>Çözüm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2016-01-15T07:18:00Z</dcterms:created>
  <dcterms:modified xsi:type="dcterms:W3CDTF">2017-05-17T10:27:36Z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TC027879409991</vt:lpwstr>
  </property>
</Properties>
</file>